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8" r:id="rId2"/>
    <p:sldId id="401" r:id="rId3"/>
    <p:sldId id="374" r:id="rId4"/>
    <p:sldId id="391" r:id="rId5"/>
    <p:sldId id="392" r:id="rId6"/>
    <p:sldId id="382" r:id="rId7"/>
    <p:sldId id="379" r:id="rId8"/>
    <p:sldId id="380" r:id="rId9"/>
    <p:sldId id="381" r:id="rId10"/>
    <p:sldId id="376" r:id="rId11"/>
    <p:sldId id="387" r:id="rId12"/>
    <p:sldId id="388" r:id="rId13"/>
    <p:sldId id="398" r:id="rId14"/>
    <p:sldId id="377" r:id="rId15"/>
    <p:sldId id="396" r:id="rId16"/>
    <p:sldId id="397" r:id="rId17"/>
    <p:sldId id="395" r:id="rId18"/>
    <p:sldId id="394" r:id="rId19"/>
    <p:sldId id="364" r:id="rId20"/>
    <p:sldId id="390" r:id="rId21"/>
    <p:sldId id="317" r:id="rId22"/>
    <p:sldId id="359" r:id="rId23"/>
    <p:sldId id="365" r:id="rId24"/>
    <p:sldId id="366" r:id="rId25"/>
    <p:sldId id="367" r:id="rId26"/>
    <p:sldId id="399" r:id="rId27"/>
    <p:sldId id="368" r:id="rId28"/>
    <p:sldId id="369" r:id="rId29"/>
    <p:sldId id="372" r:id="rId30"/>
    <p:sldId id="373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D5B"/>
    <a:srgbClr val="638000"/>
    <a:srgbClr val="122639"/>
    <a:srgbClr val="97CEE8"/>
    <a:srgbClr val="4C98B7"/>
    <a:srgbClr val="5FA9C2"/>
    <a:srgbClr val="4A90A1"/>
    <a:srgbClr val="106581"/>
    <a:srgbClr val="38A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37" autoAdjust="0"/>
    <p:restoredTop sz="94660"/>
  </p:normalViewPr>
  <p:slideViewPr>
    <p:cSldViewPr snapToGrid="0" snapToObjects="1">
      <p:cViewPr varScale="1">
        <p:scale>
          <a:sx n="136" d="100"/>
          <a:sy n="136" d="100"/>
        </p:scale>
        <p:origin x="792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NAP mēŗkis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8.3333333333333332E-3"/>
                  <c:y val="-0.243749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8749999999999999E-2"/>
                  <c:y val="-0.293750000000000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2500000000000767E-3"/>
                  <c:y val="-0.34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277601289623992E-16"/>
                  <c:y val="-0.381250000000000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083333333333486E-3"/>
                  <c:y val="-0.396874999999999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2011</c:v>
                </c:pt>
                <c:pt idx="1">
                  <c:v>2014</c:v>
                </c:pt>
                <c:pt idx="2">
                  <c:v>2017</c:v>
                </c:pt>
                <c:pt idx="3">
                  <c:v>2018</c:v>
                </c:pt>
                <c:pt idx="4">
                  <c:v>2020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67.400000000000006</c:v>
                </c:pt>
                <c:pt idx="1">
                  <c:v>80</c:v>
                </c:pt>
                <c:pt idx="2">
                  <c:v>98</c:v>
                </c:pt>
                <c:pt idx="3">
                  <c:v>107</c:v>
                </c:pt>
                <c:pt idx="4">
                  <c:v>116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Trīs lielās ostas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4"/>
              <c:layout>
                <c:manualLayout>
                  <c:x val="-2.7083333333333487E-2"/>
                  <c:y val="-6.25000000000011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2011</c:v>
                </c:pt>
                <c:pt idx="1">
                  <c:v>2014</c:v>
                </c:pt>
                <c:pt idx="2">
                  <c:v>2017</c:v>
                </c:pt>
                <c:pt idx="3">
                  <c:v>2018</c:v>
                </c:pt>
                <c:pt idx="4">
                  <c:v>2020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67.400000000000006</c:v>
                </c:pt>
                <c:pt idx="1">
                  <c:v>72.599999999999994</c:v>
                </c:pt>
                <c:pt idx="2">
                  <c:v>60.3</c:v>
                </c:pt>
                <c:pt idx="3">
                  <c:v>64.3</c:v>
                </c:pt>
                <c:pt idx="4">
                  <c:v>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9859664"/>
        <c:axId val="849860840"/>
      </c:areaChart>
      <c:catAx>
        <c:axId val="849859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849860840"/>
        <c:crosses val="autoZero"/>
        <c:auto val="1"/>
        <c:lblAlgn val="ctr"/>
        <c:lblOffset val="100"/>
        <c:noMultiLvlLbl val="0"/>
      </c:catAx>
      <c:valAx>
        <c:axId val="849860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8498596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Russia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Sheet1!$B$2:$B$11</c:f>
              <c:numCache>
                <c:formatCode>#\ ##0.0</c:formatCode>
                <c:ptCount val="10"/>
                <c:pt idx="0">
                  <c:v>155.66704999999999</c:v>
                </c:pt>
                <c:pt idx="1">
                  <c:v>168.5788</c:v>
                </c:pt>
                <c:pt idx="2">
                  <c:v>185.70870000000002</c:v>
                </c:pt>
                <c:pt idx="3">
                  <c:v>207.16650000000001</c:v>
                </c:pt>
                <c:pt idx="4">
                  <c:v>215.7766</c:v>
                </c:pt>
                <c:pt idx="5">
                  <c:v>223.54579999999999</c:v>
                </c:pt>
                <c:pt idx="6">
                  <c:v>230.72509999999997</c:v>
                </c:pt>
                <c:pt idx="7">
                  <c:v>236.59870000000004</c:v>
                </c:pt>
                <c:pt idx="8">
                  <c:v>247.49400000000003</c:v>
                </c:pt>
                <c:pt idx="9">
                  <c:v>246.31649999999996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Latvia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4"/>
              <c:layout>
                <c:manualLayout>
                  <c:x val="-2.7083333333333487E-2"/>
                  <c:y val="-6.25000000000011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Sheet1!$C$2:$C$11</c:f>
              <c:numCache>
                <c:formatCode>#\ ##0.0</c:formatCode>
                <c:ptCount val="10"/>
                <c:pt idx="0">
                  <c:v>60.745700000000006</c:v>
                </c:pt>
                <c:pt idx="1">
                  <c:v>59.656200000000005</c:v>
                </c:pt>
                <c:pt idx="2">
                  <c:v>67.381</c:v>
                </c:pt>
                <c:pt idx="3">
                  <c:v>73.829299999999989</c:v>
                </c:pt>
                <c:pt idx="4">
                  <c:v>69.070899999999995</c:v>
                </c:pt>
                <c:pt idx="5">
                  <c:v>72.586199999999991</c:v>
                </c:pt>
                <c:pt idx="6">
                  <c:v>68.191199999999995</c:v>
                </c:pt>
                <c:pt idx="7">
                  <c:v>61.561999999999998</c:v>
                </c:pt>
                <c:pt idx="8">
                  <c:v>60.298299999999998</c:v>
                </c:pt>
                <c:pt idx="9">
                  <c:v>64.295500000000004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Lithuania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Sheet1!$D$2:$D$11</c:f>
              <c:numCache>
                <c:formatCode>#\ ##0.0</c:formatCode>
                <c:ptCount val="10"/>
                <c:pt idx="0">
                  <c:v>36.252199999999995</c:v>
                </c:pt>
                <c:pt idx="1">
                  <c:v>40.251799999999996</c:v>
                </c:pt>
                <c:pt idx="2">
                  <c:v>45.521099999999997</c:v>
                </c:pt>
                <c:pt idx="3">
                  <c:v>43.762</c:v>
                </c:pt>
                <c:pt idx="4">
                  <c:v>42.375450000000008</c:v>
                </c:pt>
                <c:pt idx="5">
                  <c:v>43.742781999999998</c:v>
                </c:pt>
                <c:pt idx="6">
                  <c:v>47.119046000000004</c:v>
                </c:pt>
                <c:pt idx="7">
                  <c:v>49.454192999999997</c:v>
                </c:pt>
                <c:pt idx="8">
                  <c:v>52.840001999999998</c:v>
                </c:pt>
                <c:pt idx="9">
                  <c:v>56.243448999999998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Estonia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/>
          </c:spP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Sheet1!$E$2:$E$11</c:f>
              <c:numCache>
                <c:formatCode>#\ ##0.0</c:formatCode>
                <c:ptCount val="10"/>
                <c:pt idx="0">
                  <c:v>31.552799999999998</c:v>
                </c:pt>
                <c:pt idx="1">
                  <c:v>40.096800000000002</c:v>
                </c:pt>
                <c:pt idx="2">
                  <c:v>41.4071</c:v>
                </c:pt>
                <c:pt idx="3">
                  <c:v>36.040099999999995</c:v>
                </c:pt>
                <c:pt idx="4">
                  <c:v>34.997</c:v>
                </c:pt>
                <c:pt idx="5">
                  <c:v>35.7834</c:v>
                </c:pt>
                <c:pt idx="6">
                  <c:v>27.771300000000004</c:v>
                </c:pt>
                <c:pt idx="7">
                  <c:v>26.442499999999999</c:v>
                </c:pt>
                <c:pt idx="8">
                  <c:v>27.364699999999999</c:v>
                </c:pt>
                <c:pt idx="9">
                  <c:v>28.608499999999999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6553272"/>
        <c:axId val="536550528"/>
      </c:areaChart>
      <c:lineChart>
        <c:grouping val="standard"/>
        <c:varyColors val="0"/>
        <c:ser>
          <c:idx val="4"/>
          <c:order val="4"/>
          <c:tx>
            <c:strRef>
              <c:f>Sheet1!$F$1</c:f>
              <c:strCache>
                <c:ptCount val="1"/>
                <c:pt idx="0">
                  <c:v>Total</c:v>
                </c:pt>
              </c:strCache>
            </c:strRef>
          </c:tx>
          <c:spPr>
            <a:ln w="444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2740894557765916E-2"/>
                  <c:y val="-4.2096814718549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9633714464663988E-2"/>
                  <c:y val="-3.9290360403979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571279627592402E-2"/>
                  <c:y val="-3.08709974602693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7571279627592402E-2"/>
                  <c:y val="-3.9290360403979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7571279627592402E-2"/>
                  <c:y val="-3.3677451774839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2401664697418774E-2"/>
                  <c:y val="-2.80645431456994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0678459720694254E-2"/>
                  <c:y val="-3.0870997460269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2740894557765902E-2"/>
                  <c:y val="-2.2451634516559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1017689581041379E-2"/>
                  <c:y val="-2.8064543145699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9633714464664113E-2"/>
                  <c:y val="-2.2451634516559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Sheet1!$F$2:$F$11</c:f>
              <c:numCache>
                <c:formatCode>#\ ##0.0</c:formatCode>
                <c:ptCount val="10"/>
                <c:pt idx="0">
                  <c:v>284.21774999999997</c:v>
                </c:pt>
                <c:pt idx="1">
                  <c:v>308.58360000000005</c:v>
                </c:pt>
                <c:pt idx="2">
                  <c:v>340.01790000000005</c:v>
                </c:pt>
                <c:pt idx="3">
                  <c:v>360.79790000000003</c:v>
                </c:pt>
                <c:pt idx="4">
                  <c:v>362.21994999999998</c:v>
                </c:pt>
                <c:pt idx="5">
                  <c:v>375.6581819999999</c:v>
                </c:pt>
                <c:pt idx="6">
                  <c:v>373.806646</c:v>
                </c:pt>
                <c:pt idx="7">
                  <c:v>374.05739299999999</c:v>
                </c:pt>
                <c:pt idx="8">
                  <c:v>387.99700199999995</c:v>
                </c:pt>
                <c:pt idx="9">
                  <c:v>395.46394899999996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6553272"/>
        <c:axId val="536550528"/>
      </c:lineChart>
      <c:catAx>
        <c:axId val="536553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36550528"/>
        <c:crosses val="autoZero"/>
        <c:auto val="1"/>
        <c:lblAlgn val="ctr"/>
        <c:lblOffset val="100"/>
        <c:noMultiLvlLbl val="0"/>
      </c:catAx>
      <c:valAx>
        <c:axId val="536550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36553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Pārējie komersanti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Sheet1!$B$2:$B$6</c:f>
              <c:numCache>
                <c:formatCode>#\ ##0.0</c:formatCode>
                <c:ptCount val="5"/>
                <c:pt idx="0">
                  <c:v>33.531999999999996</c:v>
                </c:pt>
                <c:pt idx="1">
                  <c:v>27.879999999999995</c:v>
                </c:pt>
                <c:pt idx="2">
                  <c:v>22.729999999999997</c:v>
                </c:pt>
                <c:pt idx="3">
                  <c:v>22.765300000000003</c:v>
                </c:pt>
                <c:pt idx="4">
                  <c:v>17.5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Licencētas komercsabiedrības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4"/>
              <c:layout>
                <c:manualLayout>
                  <c:x val="-2.7083333333333487E-2"/>
                  <c:y val="-6.25000000000011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Sheet1!$C$2:$C$6</c:f>
              <c:numCache>
                <c:formatCode>#\ ##0.0</c:formatCode>
                <c:ptCount val="5"/>
                <c:pt idx="0">
                  <c:v>23.267999999999997</c:v>
                </c:pt>
                <c:pt idx="1">
                  <c:v>33.620000000000005</c:v>
                </c:pt>
                <c:pt idx="2">
                  <c:v>16.57</c:v>
                </c:pt>
                <c:pt idx="3">
                  <c:v>20.934699999999999</c:v>
                </c:pt>
                <c:pt idx="4">
                  <c:v>12.5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1180088"/>
        <c:axId val="861182440"/>
      </c:area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Kopā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4925">
                <a:solidFill>
                  <a:srgbClr val="FFC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1356919441388508E-2"/>
                  <c:y val="-4.2096814718549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9633714464663988E-2"/>
                  <c:y val="-2.2451634516559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5848074650867879E-2"/>
                  <c:y val="-3.6483906089409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5848074650867817E-2"/>
                  <c:y val="-2.8064543145699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1017689581041379E-2"/>
                  <c:y val="-3.3677451774839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Sheet1!$D$2:$D$6</c:f>
              <c:numCache>
                <c:formatCode>#\ ##0.0</c:formatCode>
                <c:ptCount val="5"/>
                <c:pt idx="0">
                  <c:v>56.8</c:v>
                </c:pt>
                <c:pt idx="1">
                  <c:v>61.5</c:v>
                </c:pt>
                <c:pt idx="2">
                  <c:v>39.299999999999997</c:v>
                </c:pt>
                <c:pt idx="3">
                  <c:v>43.7</c:v>
                </c:pt>
                <c:pt idx="4">
                  <c:v>30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1180088"/>
        <c:axId val="861182440"/>
      </c:lineChart>
      <c:catAx>
        <c:axId val="861180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861182440"/>
        <c:crosses val="autoZero"/>
        <c:auto val="1"/>
        <c:lblAlgn val="ctr"/>
        <c:lblOffset val="100"/>
        <c:noMultiLvlLbl val="0"/>
      </c:catAx>
      <c:valAx>
        <c:axId val="861182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861180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CBB1457-3B63-2444-B496-16CA44E4EEA7}" type="datetimeFigureOut">
              <a:rPr lang="en-US"/>
              <a:pPr>
                <a:defRPr/>
              </a:pPr>
              <a:t>4/11/2019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FBE053A-EC2F-234E-B5FB-86640DB4B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710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B7C2041-56C1-9044-B909-76A1CA37CFBF}" type="datetimeFigureOut">
              <a:rPr lang="en-US"/>
              <a:pPr>
                <a:defRPr/>
              </a:pPr>
              <a:t>4/11/2019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noProof="0"/>
              <a:t>Click to edit Master text styles</a:t>
            </a:r>
          </a:p>
          <a:p>
            <a:pPr lvl="1"/>
            <a:r>
              <a:rPr lang="lv-LV" noProof="0"/>
              <a:t>Second level</a:t>
            </a:r>
          </a:p>
          <a:p>
            <a:pPr lvl="2"/>
            <a:r>
              <a:rPr lang="lv-LV" noProof="0"/>
              <a:t>Third level</a:t>
            </a:r>
          </a:p>
          <a:p>
            <a:pPr lvl="3"/>
            <a:r>
              <a:rPr lang="lv-LV" noProof="0"/>
              <a:t>Fourth level</a:t>
            </a:r>
          </a:p>
          <a:p>
            <a:pPr lvl="4"/>
            <a:r>
              <a:rPr lang="lv-LV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7FE8436-0F07-BC40-901E-AF5D33E47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661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24808"/>
            <a:ext cx="7772400" cy="1217621"/>
          </a:xfrm>
        </p:spPr>
        <p:txBody>
          <a:bodyPr/>
          <a:lstStyle>
            <a:lvl1pPr algn="ctr">
              <a:defRPr>
                <a:solidFill>
                  <a:srgbClr val="0B3D5B"/>
                </a:solidFill>
              </a:defRPr>
            </a:lvl1pPr>
          </a:lstStyle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34054"/>
            <a:ext cx="6400800" cy="6047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56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6045B-7D26-8C4F-B58B-302C28F79075}" type="datetime1">
              <a:rPr lang="en-US"/>
              <a:pPr>
                <a:defRPr/>
              </a:pPr>
              <a:t>4/11/2019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E8688-6453-1E49-9541-1BC4464CD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73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A7C11-01AA-E147-BF9E-A764D22CB1D7}" type="datetime1">
              <a:rPr lang="en-US"/>
              <a:pPr>
                <a:defRPr/>
              </a:pPr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D2834-FD48-4246-80C6-CFAEBD8D2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7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6" y="274638"/>
            <a:ext cx="7947024" cy="1143000"/>
          </a:xfrm>
        </p:spPr>
        <p:txBody>
          <a:bodyPr/>
          <a:lstStyle/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B3D5B"/>
                </a:solidFill>
              </a:defRPr>
            </a:lvl1pPr>
            <a:lvl2pPr>
              <a:defRPr>
                <a:solidFill>
                  <a:srgbClr val="0B3D5B"/>
                </a:solidFill>
              </a:defRPr>
            </a:lvl2pPr>
            <a:lvl3pPr>
              <a:defRPr>
                <a:solidFill>
                  <a:srgbClr val="0B3D5B"/>
                </a:solidFill>
              </a:defRPr>
            </a:lvl3pPr>
            <a:lvl4pPr>
              <a:defRPr>
                <a:solidFill>
                  <a:srgbClr val="0B3D5B"/>
                </a:solidFill>
              </a:defRPr>
            </a:lvl4pPr>
            <a:lvl5pPr>
              <a:defRPr>
                <a:solidFill>
                  <a:srgbClr val="0B3D5B"/>
                </a:solidFill>
              </a:defRPr>
            </a:lvl5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6E6F2-5AB2-514D-B86F-879545CB8B30}" type="datetime1">
              <a:rPr lang="en-US"/>
              <a:pPr>
                <a:defRPr/>
              </a:pPr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E4C3F-D5DF-2242-ABEE-AFBF46B72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9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896584"/>
            <a:ext cx="7772400" cy="872391"/>
          </a:xfrm>
        </p:spPr>
        <p:txBody>
          <a:bodyPr anchor="t">
            <a:normAutofit/>
          </a:bodyPr>
          <a:lstStyle>
            <a:lvl1pPr algn="l">
              <a:defRPr sz="3200" b="0" cap="all"/>
            </a:lvl1pPr>
          </a:lstStyle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235413"/>
            <a:ext cx="7772400" cy="51715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0FA04-4875-0647-97F7-4A3ABD8D5C7E}" type="datetime1">
              <a:rPr lang="en-US"/>
              <a:pPr>
                <a:defRPr/>
              </a:pPr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E0411-E5E6-EF4D-96FB-0BD66F2B0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5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6" y="274638"/>
            <a:ext cx="7947024" cy="1143000"/>
          </a:xfrm>
        </p:spPr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774" y="1600200"/>
            <a:ext cx="4104729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8168" y="1600200"/>
            <a:ext cx="3678631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E7574-9CA1-054C-9FAD-E3EAD107EE40}" type="datetime1">
              <a:rPr lang="en-US"/>
              <a:pPr>
                <a:defRPr/>
              </a:pPr>
              <a:t>4/11/2019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2C8F5-78D1-934A-A488-1A80F0FD5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BC034-84C7-8D47-B53B-8B95D50507C3}" type="datetime1">
              <a:rPr lang="en-US"/>
              <a:pPr>
                <a:defRPr/>
              </a:pPr>
              <a:t>4/11/2019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2DD20-FB7B-EA4C-8FC0-CBDC2231A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38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274638"/>
            <a:ext cx="7947025" cy="1143000"/>
          </a:xfrm>
        </p:spPr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0BCAC-BB2E-E84B-AD76-C2C019319EB9}" type="datetime1">
              <a:rPr lang="en-US"/>
              <a:pPr>
                <a:defRPr/>
              </a:pPr>
              <a:t>4/11/2019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CDF70-61FE-E345-8948-3E44F0654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5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90A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" name="Freeform 3"/>
          <p:cNvSpPr/>
          <p:nvPr userDrawn="1"/>
        </p:nvSpPr>
        <p:spPr>
          <a:xfrm>
            <a:off x="-92075" y="6121400"/>
            <a:ext cx="9323388" cy="798513"/>
          </a:xfrm>
          <a:custGeom>
            <a:avLst/>
            <a:gdLst>
              <a:gd name="connsiteX0" fmla="*/ 13093 w 9171823"/>
              <a:gd name="connsiteY0" fmla="*/ 418959 h 746271"/>
              <a:gd name="connsiteX1" fmla="*/ 9171823 w 9171823"/>
              <a:gd name="connsiteY1" fmla="*/ 0 h 746271"/>
              <a:gd name="connsiteX2" fmla="*/ 9165276 w 9171823"/>
              <a:gd name="connsiteY2" fmla="*/ 739725 h 746271"/>
              <a:gd name="connsiteX3" fmla="*/ 0 w 9171823"/>
              <a:gd name="connsiteY3" fmla="*/ 746271 h 746271"/>
              <a:gd name="connsiteX4" fmla="*/ 13093 w 9171823"/>
              <a:gd name="connsiteY4" fmla="*/ 418959 h 746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1823" h="746271">
                <a:moveTo>
                  <a:pt x="13093" y="418959"/>
                </a:moveTo>
                <a:lnTo>
                  <a:pt x="9171823" y="0"/>
                </a:lnTo>
                <a:cubicBezTo>
                  <a:pt x="9169641" y="246575"/>
                  <a:pt x="9167458" y="493150"/>
                  <a:pt x="9165276" y="739725"/>
                </a:cubicBezTo>
                <a:lnTo>
                  <a:pt x="0" y="746271"/>
                </a:lnTo>
                <a:lnTo>
                  <a:pt x="13093" y="418959"/>
                </a:lnTo>
                <a:close/>
              </a:path>
            </a:pathLst>
          </a:custGeom>
          <a:solidFill>
            <a:srgbClr val="38AB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Freeform 4"/>
          <p:cNvSpPr/>
          <p:nvPr userDrawn="1"/>
        </p:nvSpPr>
        <p:spPr>
          <a:xfrm>
            <a:off x="1250950" y="6121400"/>
            <a:ext cx="7980363" cy="798513"/>
          </a:xfrm>
          <a:custGeom>
            <a:avLst/>
            <a:gdLst>
              <a:gd name="connsiteX0" fmla="*/ 0 w 7895231"/>
              <a:gd name="connsiteY0" fmla="*/ 739725 h 739725"/>
              <a:gd name="connsiteX1" fmla="*/ 792141 w 7895231"/>
              <a:gd name="connsiteY1" fmla="*/ 0 h 739725"/>
              <a:gd name="connsiteX2" fmla="*/ 7888684 w 7895231"/>
              <a:gd name="connsiteY2" fmla="*/ 248757 h 739725"/>
              <a:gd name="connsiteX3" fmla="*/ 7895231 w 7895231"/>
              <a:gd name="connsiteY3" fmla="*/ 733179 h 739725"/>
              <a:gd name="connsiteX4" fmla="*/ 0 w 7895231"/>
              <a:gd name="connsiteY4" fmla="*/ 739725 h 73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95231" h="739725">
                <a:moveTo>
                  <a:pt x="0" y="739725"/>
                </a:moveTo>
                <a:lnTo>
                  <a:pt x="792141" y="0"/>
                </a:lnTo>
                <a:lnTo>
                  <a:pt x="7888684" y="248757"/>
                </a:lnTo>
                <a:cubicBezTo>
                  <a:pt x="7890866" y="410231"/>
                  <a:pt x="7893049" y="571705"/>
                  <a:pt x="7895231" y="733179"/>
                </a:cubicBezTo>
                <a:lnTo>
                  <a:pt x="0" y="739725"/>
                </a:lnTo>
                <a:close/>
              </a:path>
            </a:pathLst>
          </a:custGeom>
          <a:solidFill>
            <a:srgbClr val="10658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9775" y="274638"/>
            <a:ext cx="7947025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39E1888-70F4-3C4B-926F-18839206FAD6}" type="datetime1">
              <a:rPr lang="en-US"/>
              <a:pPr>
                <a:defRPr/>
              </a:pPr>
              <a:t>4/11/2019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550F5-24ED-D847-8940-7DCD424FD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38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235" y="273050"/>
            <a:ext cx="2660278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5235" y="1435100"/>
            <a:ext cx="266027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dirty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76341-CAC1-324D-B723-042CF73A99BA}" type="datetime1">
              <a:rPr lang="en-US"/>
              <a:pPr>
                <a:defRPr/>
              </a:pPr>
              <a:t>4/11/2019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E6CEA-8793-7E4F-BEEF-88CC61899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4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1638D-34C0-5240-B8C6-0574DDE2A52D}" type="datetime1">
              <a:rPr lang="en-US"/>
              <a:pPr>
                <a:defRPr/>
              </a:pPr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F2FBE-8041-744B-B3B7-D4740FBBF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6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39775" y="274638"/>
            <a:ext cx="7947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39775" y="1600200"/>
            <a:ext cx="79470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55" y="-79526"/>
            <a:ext cx="9356110" cy="701568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0988" y="61261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22639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A18474F-8FB0-F045-A175-3A8FA1BE5DFC}" type="datetime1">
              <a:rPr lang="en-US"/>
              <a:pPr>
                <a:defRPr/>
              </a:pPr>
              <a:t>4/11/2019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</p:sldLayoutIdLst>
  <p:hf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B3D5B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B3D5B"/>
          </a:solidFill>
          <a:latin typeface="Georgi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B3D5B"/>
          </a:solidFill>
          <a:latin typeface="Georgi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B3D5B"/>
          </a:solidFill>
          <a:latin typeface="Georgi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B3D5B"/>
          </a:solidFill>
          <a:latin typeface="Georgi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122639"/>
          </a:solidFill>
          <a:latin typeface="Georgi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122639"/>
          </a:solidFill>
          <a:latin typeface="Georgi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122639"/>
          </a:solidFill>
          <a:latin typeface="Georgi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122639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38ABA6"/>
        </a:buClr>
        <a:buFont typeface="Arial" charset="0"/>
        <a:buChar char="•"/>
        <a:defRPr sz="2000" kern="1200">
          <a:solidFill>
            <a:srgbClr val="0B3D5B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38ABA6"/>
        </a:buClr>
        <a:buFont typeface="Arial" charset="0"/>
        <a:buChar char="•"/>
        <a:defRPr sz="2000" kern="1200">
          <a:solidFill>
            <a:srgbClr val="0B3D5B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38ABA6"/>
        </a:buClr>
        <a:buFont typeface="Arial" charset="0"/>
        <a:buChar char="•"/>
        <a:defRPr sz="2000" kern="1200">
          <a:solidFill>
            <a:srgbClr val="0B3D5B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38ABA6"/>
        </a:buClr>
        <a:buFont typeface="Arial" charset="0"/>
        <a:buChar char="•"/>
        <a:defRPr sz="2000" kern="1200">
          <a:solidFill>
            <a:srgbClr val="0B3D5B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38ABA6"/>
        </a:buClr>
        <a:buFont typeface="Arial" charset="0"/>
        <a:buChar char="•"/>
        <a:defRPr sz="2000" kern="1200">
          <a:solidFill>
            <a:srgbClr val="0B3D5B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jpeg"/><Relationship Id="rId7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77" y="-124558"/>
            <a:ext cx="9476154" cy="7107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67" y="166422"/>
            <a:ext cx="3448542" cy="3639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022194"/>
            <a:ext cx="9000881" cy="3003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000" dirty="0" smtClean="0">
                <a:solidFill>
                  <a:srgbClr val="0B3D5B"/>
                </a:solidFill>
              </a:rPr>
              <a:t>Ostas darbība un attīstība</a:t>
            </a:r>
          </a:p>
          <a:p>
            <a:pPr algn="ctr"/>
            <a:r>
              <a:rPr lang="lv-LV" sz="4000" dirty="0" smtClean="0">
                <a:solidFill>
                  <a:srgbClr val="0B3D5B"/>
                </a:solidFill>
              </a:rPr>
              <a:t> </a:t>
            </a:r>
            <a:r>
              <a:rPr lang="lv-LV" sz="3200" dirty="0" smtClean="0">
                <a:solidFill>
                  <a:srgbClr val="0B3D5B"/>
                </a:solidFill>
              </a:rPr>
              <a:t>NAP 2014-2020 un NAP 2021-2027 kontekstā</a:t>
            </a:r>
            <a:endParaRPr lang="lv-LV" sz="4000" dirty="0">
              <a:solidFill>
                <a:srgbClr val="0B3D5B"/>
              </a:solidFill>
            </a:endParaRPr>
          </a:p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lv-LV" sz="2800" dirty="0" smtClean="0">
                <a:solidFill>
                  <a:srgbClr val="0B3D5B"/>
                </a:solidFill>
              </a:rPr>
              <a:t>Saeimas Ilgtspējīgas attīstības komisijas</a:t>
            </a:r>
          </a:p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lv-LV" sz="2800" dirty="0" smtClean="0">
                <a:solidFill>
                  <a:srgbClr val="0B3D5B"/>
                </a:solidFill>
              </a:rPr>
              <a:t> izbraukuma sēde</a:t>
            </a:r>
          </a:p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lv-LV" sz="2800" dirty="0" smtClean="0">
                <a:solidFill>
                  <a:srgbClr val="0B3D5B"/>
                </a:solidFill>
              </a:rPr>
              <a:t>12.04.2019.</a:t>
            </a:r>
            <a:endParaRPr lang="lv-LV" sz="2800" dirty="0">
              <a:solidFill>
                <a:srgbClr val="0B3D5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10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17414" name="Picture 2" descr="RBP_LV_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42" y="274638"/>
            <a:ext cx="839596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itle 1"/>
          <p:cNvSpPr>
            <a:spLocks noGrp="1"/>
          </p:cNvSpPr>
          <p:nvPr>
            <p:ph type="title"/>
          </p:nvPr>
        </p:nvSpPr>
        <p:spPr>
          <a:xfrm>
            <a:off x="655955" y="37399"/>
            <a:ext cx="7947025" cy="1143000"/>
          </a:xfrm>
        </p:spPr>
        <p:txBody>
          <a:bodyPr/>
          <a:lstStyle/>
          <a:p>
            <a:r>
              <a:rPr lang="lv-LV" sz="3600" dirty="0"/>
              <a:t>NAP 2020 </a:t>
            </a:r>
            <a:r>
              <a:rPr lang="lv-LV" sz="3600" dirty="0" smtClean="0"/>
              <a:t>uzdevums</a:t>
            </a:r>
            <a:endParaRPr lang="en-US" dirty="0">
              <a:latin typeface="+mn-lt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53826" y="932025"/>
            <a:ext cx="8432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 smtClean="0">
                <a:solidFill>
                  <a:schemeClr val="accent1"/>
                </a:solidFill>
              </a:rPr>
              <a:t>Ieguldījumi </a:t>
            </a:r>
            <a:r>
              <a:rPr lang="lv-LV" b="1" dirty="0" smtClean="0">
                <a:solidFill>
                  <a:schemeClr val="accent1"/>
                </a:solidFill>
              </a:rPr>
              <a:t>pamata </a:t>
            </a:r>
            <a:r>
              <a:rPr lang="lv-LV" b="1" dirty="0">
                <a:solidFill>
                  <a:schemeClr val="accent1"/>
                </a:solidFill>
              </a:rPr>
              <a:t>infrastruktūras sakārtošanai un jaudu palielināšanai</a:t>
            </a:r>
            <a:r>
              <a:rPr lang="lv-LV" dirty="0">
                <a:solidFill>
                  <a:schemeClr val="accent1"/>
                </a:solidFill>
              </a:rPr>
              <a:t> </a:t>
            </a:r>
            <a:r>
              <a:rPr lang="lv-LV" dirty="0" smtClean="0">
                <a:solidFill>
                  <a:schemeClr val="accent1"/>
                </a:solidFill>
              </a:rPr>
              <a:t>  - Rīgas osta</a:t>
            </a:r>
            <a:endParaRPr lang="lv-LV" dirty="0">
              <a:solidFill>
                <a:schemeClr val="accent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53825" y="2008861"/>
            <a:ext cx="6201683" cy="1864595"/>
            <a:chOff x="2402" y="892567"/>
            <a:chExt cx="1446114" cy="1175545"/>
          </a:xfrm>
        </p:grpSpPr>
        <p:sp>
          <p:nvSpPr>
            <p:cNvPr id="8" name="Rounded Rectangle 7"/>
            <p:cNvSpPr/>
            <p:nvPr/>
          </p:nvSpPr>
          <p:spPr>
            <a:xfrm>
              <a:off x="2402" y="892567"/>
              <a:ext cx="1446114" cy="117554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59787" y="928681"/>
              <a:ext cx="1363339" cy="1078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2000" b="1" dirty="0">
                  <a:solidFill>
                    <a:schemeClr val="bg1"/>
                  </a:solidFill>
                </a:rPr>
                <a:t>I</a:t>
              </a:r>
              <a:r>
                <a:rPr lang="lv-LV" sz="2000" b="1" dirty="0" smtClean="0">
                  <a:solidFill>
                    <a:schemeClr val="bg1"/>
                  </a:solidFill>
                </a:rPr>
                <a:t>eguldījumi infrastruktūrā NAP 2020 (2014.-2018.g.):</a:t>
              </a:r>
            </a:p>
            <a:p>
              <a:pPr>
                <a:lnSpc>
                  <a:spcPct val="120000"/>
                </a:lnSpc>
              </a:pPr>
              <a:r>
                <a:rPr lang="lv-LV" sz="2000" b="1" dirty="0">
                  <a:solidFill>
                    <a:schemeClr val="bg1"/>
                  </a:solidFill>
                </a:rPr>
                <a:t>	</a:t>
              </a:r>
              <a:r>
                <a:rPr lang="lv-LV" sz="2000" b="1" dirty="0" smtClean="0">
                  <a:solidFill>
                    <a:schemeClr val="bg1"/>
                  </a:solidFill>
                </a:rPr>
                <a:t>RBP – 188,1 milj. EUR</a:t>
              </a:r>
            </a:p>
            <a:p>
              <a:pPr>
                <a:lnSpc>
                  <a:spcPct val="120000"/>
                </a:lnSpc>
              </a:pPr>
              <a:r>
                <a:rPr lang="lv-LV" sz="2000" b="1" dirty="0">
                  <a:solidFill>
                    <a:schemeClr val="bg1"/>
                  </a:solidFill>
                </a:rPr>
                <a:t>	</a:t>
              </a:r>
              <a:r>
                <a:rPr lang="lv-LV" sz="2000" b="1" dirty="0" smtClean="0">
                  <a:solidFill>
                    <a:schemeClr val="bg1"/>
                  </a:solidFill>
                </a:rPr>
                <a:t>Komersanti - ~230 milj. EUR</a:t>
              </a:r>
              <a:endParaRPr lang="lv-LV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441927" y="4208892"/>
            <a:ext cx="4998113" cy="1864595"/>
            <a:chOff x="2402" y="892567"/>
            <a:chExt cx="1446114" cy="1175545"/>
          </a:xfrm>
        </p:grpSpPr>
        <p:sp>
          <p:nvSpPr>
            <p:cNvPr id="12" name="Rounded Rectangle 11"/>
            <p:cNvSpPr/>
            <p:nvPr/>
          </p:nvSpPr>
          <p:spPr>
            <a:xfrm>
              <a:off x="2402" y="892567"/>
              <a:ext cx="1446114" cy="117554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59787" y="928681"/>
              <a:ext cx="1363339" cy="1078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2000" b="1" dirty="0" smtClean="0">
                  <a:solidFill>
                    <a:schemeClr val="bg1"/>
                  </a:solidFill>
                </a:rPr>
                <a:t>Rīgas brīvostas kravu pārkraušanas jauda:</a:t>
              </a:r>
              <a:r>
                <a:rPr lang="lv-LV" sz="2000" b="1" dirty="0">
                  <a:solidFill>
                    <a:schemeClr val="bg1"/>
                  </a:solidFill>
                </a:rPr>
                <a:t>	</a:t>
              </a:r>
              <a:endParaRPr lang="lv-LV" sz="2000" b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120000"/>
                </a:lnSpc>
              </a:pPr>
              <a:r>
                <a:rPr lang="lv-LV" sz="2000" b="1" dirty="0">
                  <a:solidFill>
                    <a:schemeClr val="bg1"/>
                  </a:solidFill>
                </a:rPr>
                <a:t>	</a:t>
              </a:r>
              <a:r>
                <a:rPr lang="lv-LV" sz="2000" b="1" dirty="0" smtClean="0">
                  <a:solidFill>
                    <a:schemeClr val="bg1"/>
                  </a:solidFill>
                </a:rPr>
                <a:t>2014.g.– 58 milj.t.</a:t>
              </a:r>
            </a:p>
            <a:p>
              <a:pPr>
                <a:lnSpc>
                  <a:spcPct val="120000"/>
                </a:lnSpc>
              </a:pPr>
              <a:r>
                <a:rPr lang="lv-LV" sz="2000" b="1" dirty="0">
                  <a:solidFill>
                    <a:schemeClr val="bg1"/>
                  </a:solidFill>
                </a:rPr>
                <a:t>	</a:t>
              </a:r>
              <a:r>
                <a:rPr lang="lv-LV" sz="2000" b="1" dirty="0" smtClean="0">
                  <a:solidFill>
                    <a:schemeClr val="bg1"/>
                  </a:solidFill>
                </a:rPr>
                <a:t>2018.g.  - 63 milj.t.</a:t>
              </a:r>
              <a:endParaRPr lang="lv-LV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Bent-Up Arrow 1"/>
          <p:cNvSpPr/>
          <p:nvPr/>
        </p:nvSpPr>
        <p:spPr>
          <a:xfrm rot="5400000">
            <a:off x="1775774" y="3997570"/>
            <a:ext cx="1617782" cy="1516185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8433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rs_f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12" y="-63600"/>
            <a:ext cx="9360271" cy="701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76" y="-26831"/>
            <a:ext cx="9209876" cy="6906026"/>
          </a:xfrm>
          <a:prstGeom prst="rect">
            <a:avLst/>
          </a:prstGeom>
        </p:spPr>
      </p:pic>
      <p:sp>
        <p:nvSpPr>
          <p:cNvPr id="16388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 dirty="0">
              <a:solidFill>
                <a:srgbClr val="0B3D5B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8294" y="0"/>
            <a:ext cx="7947025" cy="1143000"/>
          </a:xfrm>
        </p:spPr>
        <p:txBody>
          <a:bodyPr/>
          <a:lstStyle/>
          <a:p>
            <a:r>
              <a:rPr lang="lv-LV" sz="3600" dirty="0"/>
              <a:t>NAP 2020 </a:t>
            </a:r>
            <a:r>
              <a:rPr lang="lv-LV" sz="3600" dirty="0" smtClean="0"/>
              <a:t>uzdevums</a:t>
            </a:r>
            <a:endParaRPr lang="en-US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072" y="791101"/>
            <a:ext cx="8432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 smtClean="0">
                <a:solidFill>
                  <a:schemeClr val="accent1"/>
                </a:solidFill>
              </a:rPr>
              <a:t>Ieguldījumi pamata </a:t>
            </a:r>
            <a:r>
              <a:rPr lang="lv-LV" dirty="0">
                <a:solidFill>
                  <a:schemeClr val="accent1"/>
                </a:solidFill>
              </a:rPr>
              <a:t>infrastruktūras sakārtošanai un jaudu palielināšanai </a:t>
            </a:r>
            <a:r>
              <a:rPr lang="lv-LV" dirty="0" smtClean="0">
                <a:solidFill>
                  <a:schemeClr val="accent1"/>
                </a:solidFill>
              </a:rPr>
              <a:t>  - Rīgas osta</a:t>
            </a:r>
            <a:endParaRPr lang="lv-LV" dirty="0">
              <a:solidFill>
                <a:schemeClr val="accent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072" y="1658867"/>
            <a:ext cx="6795651" cy="1094450"/>
            <a:chOff x="2402" y="892567"/>
            <a:chExt cx="1446114" cy="1175545"/>
          </a:xfrm>
        </p:grpSpPr>
        <p:sp>
          <p:nvSpPr>
            <p:cNvPr id="10" name="Rounded Rectangle 9"/>
            <p:cNvSpPr/>
            <p:nvPr/>
          </p:nvSpPr>
          <p:spPr>
            <a:xfrm>
              <a:off x="2402" y="892567"/>
              <a:ext cx="1446114" cy="117554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59787" y="928681"/>
              <a:ext cx="1331344" cy="1078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2000" b="1" dirty="0" smtClean="0">
                  <a:solidFill>
                    <a:schemeClr val="bg1"/>
                  </a:solidFill>
                </a:rPr>
                <a:t>Projekts «Infrastruktūras attīstība Krievu salā ostas aktivitāšu pārcelšanai no pilsētas centra»</a:t>
              </a:r>
              <a:endParaRPr lang="lv-LV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2" descr="RBP_LV_20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790" y="180500"/>
            <a:ext cx="839596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99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rs_f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12" y="-63600"/>
            <a:ext cx="9360271" cy="701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0" y="-63600"/>
            <a:ext cx="9209876" cy="6906025"/>
          </a:xfrm>
          <a:prstGeom prst="rect">
            <a:avLst/>
          </a:prstGeom>
        </p:spPr>
      </p:pic>
      <p:sp>
        <p:nvSpPr>
          <p:cNvPr id="16388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 dirty="0">
              <a:solidFill>
                <a:srgbClr val="0B3D5B"/>
              </a:solidFill>
            </a:endParaRPr>
          </a:p>
        </p:txBody>
      </p:sp>
      <p:pic>
        <p:nvPicPr>
          <p:cNvPr id="7" name="Picture 2" descr="RBP_LV_20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288" y="126146"/>
            <a:ext cx="839596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8031" y="99344"/>
            <a:ext cx="7752266" cy="1080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lv-LV" sz="2800" dirty="0">
                <a:solidFill>
                  <a:srgbClr val="0B3D5B"/>
                </a:solidFill>
                <a:latin typeface="+mj-lt"/>
              </a:rPr>
              <a:t>Projekts «Infrastruktūras attīstība Krievu salā ostas aktivitāšu pārcelšanai no pilsētas centra»</a:t>
            </a:r>
          </a:p>
        </p:txBody>
      </p:sp>
      <p:sp>
        <p:nvSpPr>
          <p:cNvPr id="8" name="Rectangle 7"/>
          <p:cNvSpPr/>
          <p:nvPr/>
        </p:nvSpPr>
        <p:spPr>
          <a:xfrm>
            <a:off x="168031" y="1341981"/>
            <a:ext cx="54080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b="1" dirty="0" smtClean="0">
                <a:solidFill>
                  <a:srgbClr val="0B3D5B"/>
                </a:solidFill>
              </a:rPr>
              <a:t>Būvniecība – </a:t>
            </a:r>
            <a:r>
              <a:rPr lang="lv-LV" dirty="0" smtClean="0">
                <a:solidFill>
                  <a:srgbClr val="0B3D5B"/>
                </a:solidFill>
              </a:rPr>
              <a:t>2011.-2018.g.</a:t>
            </a:r>
            <a:endParaRPr lang="lv-LV" b="1" dirty="0" smtClean="0">
              <a:solidFill>
                <a:srgbClr val="0B3D5B"/>
              </a:solidFill>
            </a:endParaRPr>
          </a:p>
          <a:p>
            <a:r>
              <a:rPr lang="lv-LV" b="1" dirty="0" smtClean="0">
                <a:solidFill>
                  <a:srgbClr val="0B3D5B"/>
                </a:solidFill>
              </a:rPr>
              <a:t>Investīcijas </a:t>
            </a:r>
            <a:r>
              <a:rPr lang="lv-LV" dirty="0" smtClean="0"/>
              <a:t>– </a:t>
            </a:r>
            <a:r>
              <a:rPr lang="lv-LV" dirty="0">
                <a:solidFill>
                  <a:srgbClr val="0B3D5B"/>
                </a:solidFill>
              </a:rPr>
              <a:t>167 milj. EUR</a:t>
            </a:r>
          </a:p>
          <a:p>
            <a:r>
              <a:rPr lang="lv-LV" b="1" dirty="0" smtClean="0">
                <a:solidFill>
                  <a:srgbClr val="0B3D5B"/>
                </a:solidFill>
              </a:rPr>
              <a:t>Jauda- </a:t>
            </a:r>
            <a:r>
              <a:rPr lang="lv-LV" dirty="0" smtClean="0">
                <a:solidFill>
                  <a:srgbClr val="0B3D5B"/>
                </a:solidFill>
              </a:rPr>
              <a:t>15-20 milj.t./gadā</a:t>
            </a:r>
            <a:endParaRPr lang="lv-LV" b="1" dirty="0">
              <a:solidFill>
                <a:srgbClr val="0B3D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6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6988" y="-109107"/>
            <a:ext cx="9358708" cy="702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13"/>
          <p:cNvPicPr>
            <a:picLocks noChangeAspect="1"/>
          </p:cNvPicPr>
          <p:nvPr/>
        </p:nvPicPr>
        <p:blipFill>
          <a:blip r:embed="rId3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47" y="3175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13</a:t>
            </a:fld>
            <a:endParaRPr lang="en-US" sz="1800">
              <a:solidFill>
                <a:srgbClr val="0B3D5B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00800" y="2657379"/>
            <a:ext cx="1057275" cy="1057275"/>
          </a:xfrm>
          <a:prstGeom prst="ellipse">
            <a:avLst/>
          </a:prstGeom>
          <a:noFill/>
          <a:ln w="38100" cmpd="sng">
            <a:solidFill>
              <a:srgbClr val="0A2D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5" name="Title 1"/>
          <p:cNvSpPr>
            <a:spLocks noGrp="1"/>
          </p:cNvSpPr>
          <p:nvPr>
            <p:ph type="title"/>
          </p:nvPr>
        </p:nvSpPr>
        <p:spPr>
          <a:xfrm>
            <a:off x="739775" y="274638"/>
            <a:ext cx="7947025" cy="1143000"/>
          </a:xfrm>
        </p:spPr>
        <p:txBody>
          <a:bodyPr/>
          <a:lstStyle/>
          <a:p>
            <a:r>
              <a:rPr lang="lv-LV" dirty="0" smtClean="0">
                <a:latin typeface="Georgia" charset="0"/>
                <a:ea typeface="MS PGothic" charset="0"/>
              </a:rPr>
              <a:t>Komercsabiedrību investīcijas TOP 3</a:t>
            </a:r>
            <a:endParaRPr lang="en-US" dirty="0">
              <a:latin typeface="Georgia" charset="0"/>
              <a:ea typeface="MS PGothic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047259" y="2657380"/>
            <a:ext cx="1057275" cy="1057275"/>
          </a:xfrm>
          <a:prstGeom prst="ellipse">
            <a:avLst/>
          </a:prstGeom>
          <a:noFill/>
          <a:ln w="38100" cmpd="sng">
            <a:solidFill>
              <a:srgbClr val="0A2D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</a:t>
            </a:r>
          </a:p>
        </p:txBody>
      </p:sp>
      <p:sp>
        <p:nvSpPr>
          <p:cNvPr id="14" name="Oval 13"/>
          <p:cNvSpPr/>
          <p:nvPr/>
        </p:nvSpPr>
        <p:spPr>
          <a:xfrm>
            <a:off x="6693718" y="2657380"/>
            <a:ext cx="1055687" cy="1057275"/>
          </a:xfrm>
          <a:prstGeom prst="ellipse">
            <a:avLst/>
          </a:prstGeom>
          <a:noFill/>
          <a:ln w="38100" cmpd="sng">
            <a:solidFill>
              <a:srgbClr val="0A2D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</a:t>
            </a: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638" y="233043"/>
            <a:ext cx="584200" cy="56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2165" y="1491821"/>
            <a:ext cx="2074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err="1" smtClean="0">
                <a:solidFill>
                  <a:srgbClr val="0B3D5B"/>
                </a:solidFill>
              </a:rPr>
              <a:t>Riga</a:t>
            </a:r>
            <a:r>
              <a:rPr lang="lv-LV" dirty="0" smtClean="0">
                <a:solidFill>
                  <a:srgbClr val="0B3D5B"/>
                </a:solidFill>
              </a:rPr>
              <a:t> </a:t>
            </a:r>
            <a:r>
              <a:rPr lang="lv-LV" dirty="0" err="1" smtClean="0">
                <a:solidFill>
                  <a:srgbClr val="0B3D5B"/>
                </a:solidFill>
              </a:rPr>
              <a:t>Feritilizer</a:t>
            </a:r>
            <a:r>
              <a:rPr lang="lv-LV" dirty="0" smtClean="0">
                <a:solidFill>
                  <a:srgbClr val="0B3D5B"/>
                </a:solidFill>
              </a:rPr>
              <a:t> Terminal</a:t>
            </a:r>
            <a:endParaRPr lang="lv-LV" dirty="0">
              <a:solidFill>
                <a:srgbClr val="0B3D5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615440"/>
            <a:ext cx="165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0B3D5B"/>
                </a:solidFill>
              </a:rPr>
              <a:t>TFS Trans</a:t>
            </a:r>
            <a:endParaRPr lang="lv-LV" dirty="0">
              <a:solidFill>
                <a:srgbClr val="0B3D5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1440" y="1491821"/>
            <a:ext cx="197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 smtClean="0">
                <a:solidFill>
                  <a:srgbClr val="0B3D5B"/>
                </a:solidFill>
              </a:rPr>
              <a:t>Riga</a:t>
            </a:r>
            <a:r>
              <a:rPr lang="lv-LV" dirty="0" smtClean="0">
                <a:solidFill>
                  <a:srgbClr val="0B3D5B"/>
                </a:solidFill>
              </a:rPr>
              <a:t> </a:t>
            </a:r>
            <a:r>
              <a:rPr lang="lv-LV" dirty="0" err="1" smtClean="0">
                <a:solidFill>
                  <a:srgbClr val="0B3D5B"/>
                </a:solidFill>
              </a:rPr>
              <a:t>Bulk</a:t>
            </a:r>
            <a:r>
              <a:rPr lang="lv-LV" dirty="0" smtClean="0">
                <a:solidFill>
                  <a:srgbClr val="0B3D5B"/>
                </a:solidFill>
              </a:rPr>
              <a:t> Terminal</a:t>
            </a:r>
            <a:endParaRPr lang="lv-LV" dirty="0">
              <a:solidFill>
                <a:srgbClr val="0B3D5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1813" y="4036411"/>
            <a:ext cx="25952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800" b="1" dirty="0" smtClean="0">
                <a:solidFill>
                  <a:srgbClr val="0B3D5B"/>
                </a:solidFill>
              </a:rPr>
              <a:t>66 milj. EUR</a:t>
            </a:r>
          </a:p>
          <a:p>
            <a:endParaRPr lang="lv-LV" sz="1800" dirty="0" smtClean="0">
              <a:solidFill>
                <a:srgbClr val="0B3D5B"/>
              </a:solidFill>
            </a:endParaRPr>
          </a:p>
          <a:p>
            <a:r>
              <a:rPr lang="lv-LV" sz="1800" dirty="0" smtClean="0">
                <a:solidFill>
                  <a:srgbClr val="0B3D5B"/>
                </a:solidFill>
              </a:rPr>
              <a:t> Ķīmisko </a:t>
            </a:r>
          </a:p>
          <a:p>
            <a:r>
              <a:rPr lang="lv-LV" sz="1800" dirty="0" smtClean="0">
                <a:solidFill>
                  <a:srgbClr val="0B3D5B"/>
                </a:solidFill>
              </a:rPr>
              <a:t>Beramkravu termināls</a:t>
            </a:r>
          </a:p>
          <a:p>
            <a:r>
              <a:rPr lang="lv-LV" sz="1800" dirty="0" smtClean="0">
                <a:solidFill>
                  <a:srgbClr val="0B3D5B"/>
                </a:solidFill>
              </a:rPr>
              <a:t>(jauda: 2 milj. t/gadā)</a:t>
            </a:r>
            <a:endParaRPr lang="lv-LV" sz="1800" dirty="0">
              <a:solidFill>
                <a:srgbClr val="0B3D5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028" y="4091824"/>
            <a:ext cx="26228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800" b="1" dirty="0" smtClean="0">
                <a:solidFill>
                  <a:srgbClr val="0B3D5B"/>
                </a:solidFill>
              </a:rPr>
              <a:t>36 milj. EUR</a:t>
            </a:r>
          </a:p>
          <a:p>
            <a:endParaRPr lang="lv-LV" sz="1800" dirty="0" smtClean="0">
              <a:solidFill>
                <a:srgbClr val="0B3D5B"/>
              </a:solidFill>
            </a:endParaRPr>
          </a:p>
          <a:p>
            <a:r>
              <a:rPr lang="lv-LV" sz="1800" dirty="0" smtClean="0">
                <a:solidFill>
                  <a:srgbClr val="0B3D5B"/>
                </a:solidFill>
              </a:rPr>
              <a:t>Lielākais Baltijas valstīs</a:t>
            </a:r>
          </a:p>
          <a:p>
            <a:r>
              <a:rPr lang="lv-LV" sz="1800" dirty="0" smtClean="0">
                <a:solidFill>
                  <a:srgbClr val="0B3D5B"/>
                </a:solidFill>
              </a:rPr>
              <a:t> multifunkcionāls </a:t>
            </a:r>
          </a:p>
          <a:p>
            <a:r>
              <a:rPr lang="lv-LV" sz="1800" dirty="0" smtClean="0">
                <a:solidFill>
                  <a:srgbClr val="0B3D5B"/>
                </a:solidFill>
              </a:rPr>
              <a:t>ģenerālkravu terminālis</a:t>
            </a:r>
            <a:endParaRPr lang="lv-LV" sz="1800" dirty="0">
              <a:solidFill>
                <a:srgbClr val="0B3D5B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41440" y="4122159"/>
            <a:ext cx="260199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800" b="1" dirty="0" smtClean="0">
                <a:solidFill>
                  <a:srgbClr val="0B3D5B"/>
                </a:solidFill>
              </a:rPr>
              <a:t>21 milj. EUR</a:t>
            </a:r>
          </a:p>
          <a:p>
            <a:endParaRPr lang="lv-LV" sz="1800" dirty="0" smtClean="0">
              <a:solidFill>
                <a:srgbClr val="0B3D5B"/>
              </a:solidFill>
            </a:endParaRPr>
          </a:p>
          <a:p>
            <a:r>
              <a:rPr lang="lv-LV" sz="1800" dirty="0" smtClean="0">
                <a:solidFill>
                  <a:srgbClr val="0B3D5B"/>
                </a:solidFill>
              </a:rPr>
              <a:t> Beramkravu terminālis</a:t>
            </a:r>
          </a:p>
          <a:p>
            <a:r>
              <a:rPr lang="lv-LV" sz="1800" dirty="0">
                <a:solidFill>
                  <a:srgbClr val="0B3D5B"/>
                </a:solidFill>
              </a:rPr>
              <a:t>(</a:t>
            </a:r>
            <a:r>
              <a:rPr lang="lv-LV" sz="1800" dirty="0" smtClean="0">
                <a:solidFill>
                  <a:srgbClr val="0B3D5B"/>
                </a:solidFill>
              </a:rPr>
              <a:t>jauda:1,5 milj</a:t>
            </a:r>
            <a:r>
              <a:rPr lang="lv-LV" sz="1800" dirty="0">
                <a:solidFill>
                  <a:srgbClr val="0B3D5B"/>
                </a:solidFill>
              </a:rPr>
              <a:t>. t/gadā</a:t>
            </a:r>
            <a:r>
              <a:rPr lang="lv-LV" sz="1800" dirty="0"/>
              <a:t>)</a:t>
            </a:r>
          </a:p>
          <a:p>
            <a:endParaRPr lang="lv-LV" sz="2000" dirty="0" smtClean="0"/>
          </a:p>
          <a:p>
            <a:r>
              <a:rPr lang="lv-LV" sz="2000" dirty="0" smtClean="0"/>
              <a:t> </a:t>
            </a:r>
            <a:endParaRPr lang="lv-LV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37" y="2636901"/>
            <a:ext cx="1127126" cy="11271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07" y="2462949"/>
            <a:ext cx="1323059" cy="1323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4706" y="2597130"/>
            <a:ext cx="1054699" cy="105469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719112" y="5805547"/>
            <a:ext cx="5226771" cy="883150"/>
            <a:chOff x="641350" y="2176881"/>
            <a:chExt cx="6201683" cy="1102879"/>
          </a:xfrm>
        </p:grpSpPr>
        <p:sp>
          <p:nvSpPr>
            <p:cNvPr id="23" name="Rounded Rectangle 22"/>
            <p:cNvSpPr/>
            <p:nvPr/>
          </p:nvSpPr>
          <p:spPr>
            <a:xfrm>
              <a:off x="641350" y="2176881"/>
              <a:ext cx="6201683" cy="11028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4"/>
            <p:cNvSpPr/>
            <p:nvPr/>
          </p:nvSpPr>
          <p:spPr>
            <a:xfrm>
              <a:off x="818840" y="2265971"/>
              <a:ext cx="5846701" cy="9246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2000" dirty="0" smtClean="0">
                  <a:solidFill>
                    <a:schemeClr val="bg1"/>
                  </a:solidFill>
                </a:rPr>
                <a:t>Jaunie projekti tiek attīstīti licencētas komercsabiedrības statusā</a:t>
              </a:r>
              <a:endParaRPr lang="lv-LV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007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4" grpId="0" animBg="1"/>
      <p:bldP spid="2" grpId="0"/>
      <p:bldP spid="6" grpId="0"/>
      <p:bldP spid="7" grpId="0"/>
      <p:bldP spid="9" grpId="0"/>
      <p:bldP spid="10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14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17414" name="Picture 2" descr="RBP_LV_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42" y="274638"/>
            <a:ext cx="839596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itle 1"/>
          <p:cNvSpPr>
            <a:spLocks noGrp="1"/>
          </p:cNvSpPr>
          <p:nvPr>
            <p:ph type="title"/>
          </p:nvPr>
        </p:nvSpPr>
        <p:spPr>
          <a:xfrm>
            <a:off x="739775" y="123985"/>
            <a:ext cx="7947025" cy="1143000"/>
          </a:xfrm>
        </p:spPr>
        <p:txBody>
          <a:bodyPr/>
          <a:lstStyle/>
          <a:p>
            <a:r>
              <a:rPr lang="lv-LV" dirty="0" smtClean="0"/>
              <a:t>Ieguldījumi infrastruktūrā</a:t>
            </a:r>
            <a:endParaRPr lang="en-US" sz="2800" dirty="0">
              <a:latin typeface="+mn-lt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11026" y="994927"/>
            <a:ext cx="8432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 smtClean="0">
                <a:solidFill>
                  <a:srgbClr val="0B3D5B"/>
                </a:solidFill>
              </a:rPr>
              <a:t>Licencēta komercdarbība un brīvās zonas režīms</a:t>
            </a:r>
            <a:endParaRPr lang="lv-LV" b="1" dirty="0">
              <a:solidFill>
                <a:srgbClr val="0B3D5B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5455" y="3490284"/>
            <a:ext cx="3350546" cy="2088744"/>
            <a:chOff x="641350" y="2176881"/>
            <a:chExt cx="6201683" cy="1102879"/>
          </a:xfrm>
        </p:grpSpPr>
        <p:sp>
          <p:nvSpPr>
            <p:cNvPr id="8" name="Rounded Rectangle 7"/>
            <p:cNvSpPr/>
            <p:nvPr/>
          </p:nvSpPr>
          <p:spPr>
            <a:xfrm>
              <a:off x="641350" y="2176881"/>
              <a:ext cx="6201683" cy="11028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818840" y="2265971"/>
              <a:ext cx="5846701" cy="9246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2000" dirty="0" smtClean="0">
                  <a:solidFill>
                    <a:schemeClr val="bg1"/>
                  </a:solidFill>
                </a:rPr>
                <a:t>2019.gads – </a:t>
              </a:r>
              <a:r>
                <a:rPr lang="lv-LV" sz="2000" b="1" dirty="0" smtClean="0">
                  <a:solidFill>
                    <a:schemeClr val="bg1"/>
                  </a:solidFill>
                </a:rPr>
                <a:t>25</a:t>
              </a:r>
              <a:r>
                <a:rPr lang="lv-LV" sz="2000" dirty="0" smtClean="0">
                  <a:solidFill>
                    <a:schemeClr val="bg1"/>
                  </a:solidFill>
                </a:rPr>
                <a:t> licencētas komercsabiedrības, tai skaitā </a:t>
              </a:r>
              <a:r>
                <a:rPr lang="lv-LV" sz="2000" b="1" dirty="0" smtClean="0">
                  <a:solidFill>
                    <a:schemeClr val="bg1"/>
                  </a:solidFill>
                </a:rPr>
                <a:t>18</a:t>
              </a:r>
              <a:r>
                <a:rPr lang="lv-LV" sz="2000" dirty="0" smtClean="0">
                  <a:solidFill>
                    <a:schemeClr val="bg1"/>
                  </a:solidFill>
                </a:rPr>
                <a:t> brīvās zonas režīmā</a:t>
              </a:r>
              <a:endParaRPr lang="lv-LV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6194015" y="2125935"/>
            <a:ext cx="1057275" cy="1057275"/>
          </a:xfrm>
          <a:prstGeom prst="ellipse">
            <a:avLst/>
          </a:prstGeom>
          <a:noFill/>
          <a:ln w="38100" cmpd="sng">
            <a:solidFill>
              <a:srgbClr val="0A2D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4748511" y="3474919"/>
            <a:ext cx="4202542" cy="2104110"/>
            <a:chOff x="641350" y="2176881"/>
            <a:chExt cx="6201683" cy="1102879"/>
          </a:xfrm>
        </p:grpSpPr>
        <p:sp>
          <p:nvSpPr>
            <p:cNvPr id="35" name="Rounded Rectangle 34"/>
            <p:cNvSpPr/>
            <p:nvPr/>
          </p:nvSpPr>
          <p:spPr>
            <a:xfrm>
              <a:off x="641350" y="2176881"/>
              <a:ext cx="6201683" cy="11028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818840" y="2305545"/>
              <a:ext cx="5846701" cy="9246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2000" dirty="0" smtClean="0">
                  <a:solidFill>
                    <a:schemeClr val="bg1"/>
                  </a:solidFill>
                </a:rPr>
                <a:t>2014.g.-2018.g. licencēto komercsabiedrību ieguldījumi - ~</a:t>
              </a:r>
              <a:r>
                <a:rPr lang="lv-LV" sz="2000" b="1" dirty="0" smtClean="0">
                  <a:solidFill>
                    <a:schemeClr val="bg1"/>
                  </a:solidFill>
                </a:rPr>
                <a:t>107 </a:t>
              </a:r>
              <a:r>
                <a:rPr lang="lv-LV" sz="2000" b="1" dirty="0">
                  <a:solidFill>
                    <a:schemeClr val="bg1"/>
                  </a:solidFill>
                </a:rPr>
                <a:t>milj. </a:t>
              </a:r>
              <a:r>
                <a:rPr lang="lv-LV" sz="2000" b="1" dirty="0" smtClean="0">
                  <a:solidFill>
                    <a:schemeClr val="bg1"/>
                  </a:solidFill>
                </a:rPr>
                <a:t>EUR </a:t>
              </a:r>
              <a:r>
                <a:rPr lang="lv-LV" sz="2000" dirty="0" smtClean="0">
                  <a:solidFill>
                    <a:schemeClr val="bg1"/>
                  </a:solidFill>
                </a:rPr>
                <a:t> jeb ~46% no kopējiem komersantu ieguldījumiem</a:t>
              </a:r>
              <a:endParaRPr lang="lv-LV" sz="2000" b="1" dirty="0">
                <a:solidFill>
                  <a:schemeClr val="bg1"/>
                </a:solidFill>
              </a:endParaRPr>
            </a:p>
            <a:p>
              <a:pPr>
                <a:lnSpc>
                  <a:spcPct val="120000"/>
                </a:lnSpc>
              </a:pPr>
              <a:endParaRPr lang="lv-LV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Oval 36"/>
          <p:cNvSpPr/>
          <p:nvPr/>
        </p:nvSpPr>
        <p:spPr>
          <a:xfrm>
            <a:off x="1787984" y="2143158"/>
            <a:ext cx="1057275" cy="1057275"/>
          </a:xfrm>
          <a:prstGeom prst="ellipse">
            <a:avLst/>
          </a:prstGeom>
          <a:noFill/>
          <a:ln w="38100" cmpd="sng">
            <a:solidFill>
              <a:srgbClr val="0A2D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96" y="2066086"/>
            <a:ext cx="1196911" cy="11969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58" y="1952944"/>
            <a:ext cx="1347126" cy="134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6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15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17414" name="Picture 2" descr="RBP_LV_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42" y="274638"/>
            <a:ext cx="839596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itle 1"/>
          <p:cNvSpPr>
            <a:spLocks noGrp="1"/>
          </p:cNvSpPr>
          <p:nvPr>
            <p:ph type="title"/>
          </p:nvPr>
        </p:nvSpPr>
        <p:spPr>
          <a:xfrm>
            <a:off x="739775" y="121702"/>
            <a:ext cx="7947025" cy="1143000"/>
          </a:xfrm>
        </p:spPr>
        <p:txBody>
          <a:bodyPr/>
          <a:lstStyle/>
          <a:p>
            <a:r>
              <a:rPr lang="lv-LV" sz="3600" dirty="0"/>
              <a:t>Ieguldījumi infrastruktūrā</a:t>
            </a:r>
            <a:endParaRPr lang="en-US" dirty="0">
              <a:latin typeface="+mn-lt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7108674" y="5626357"/>
            <a:ext cx="1532209" cy="444304"/>
            <a:chOff x="-8277" y="928047"/>
            <a:chExt cx="378540" cy="1175545"/>
          </a:xfrm>
        </p:grpSpPr>
        <p:sp>
          <p:nvSpPr>
            <p:cNvPr id="14" name="Rounded Rectangle 13"/>
            <p:cNvSpPr/>
            <p:nvPr/>
          </p:nvSpPr>
          <p:spPr>
            <a:xfrm>
              <a:off x="-8277" y="928047"/>
              <a:ext cx="367861" cy="117554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31094" y="940941"/>
              <a:ext cx="339169" cy="10787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1100" b="1" dirty="0" smtClean="0">
                  <a:solidFill>
                    <a:schemeClr val="bg1"/>
                  </a:solidFill>
                </a:rPr>
                <a:t>Pārējie komersanti</a:t>
              </a:r>
              <a:endParaRPr lang="lv-LV" sz="11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184434571"/>
              </p:ext>
            </p:extLst>
          </p:nvPr>
        </p:nvGraphicFramePr>
        <p:xfrm>
          <a:off x="106167" y="1661651"/>
          <a:ext cx="7369988" cy="4917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7090020" y="4761390"/>
            <a:ext cx="1936998" cy="491072"/>
            <a:chOff x="2402" y="892567"/>
            <a:chExt cx="367861" cy="1175545"/>
          </a:xfrm>
          <a:solidFill>
            <a:schemeClr val="accent2"/>
          </a:solidFill>
        </p:grpSpPr>
        <p:sp>
          <p:nvSpPr>
            <p:cNvPr id="24" name="Rounded Rectangle 23"/>
            <p:cNvSpPr/>
            <p:nvPr/>
          </p:nvSpPr>
          <p:spPr>
            <a:xfrm>
              <a:off x="2402" y="892567"/>
              <a:ext cx="367861" cy="117554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22424" y="940942"/>
              <a:ext cx="339169" cy="10787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1100" b="1" dirty="0" smtClean="0">
                  <a:solidFill>
                    <a:schemeClr val="bg1"/>
                  </a:solidFill>
                </a:rPr>
                <a:t>Licencētas komercsabiedrības</a:t>
              </a:r>
              <a:endParaRPr lang="lv-LV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090020" y="4204912"/>
            <a:ext cx="1503090" cy="296690"/>
            <a:chOff x="2402" y="892567"/>
            <a:chExt cx="367861" cy="1175545"/>
          </a:xfrm>
          <a:solidFill>
            <a:srgbClr val="FFC000"/>
          </a:solidFill>
        </p:grpSpPr>
        <p:sp>
          <p:nvSpPr>
            <p:cNvPr id="27" name="Rounded Rectangle 26"/>
            <p:cNvSpPr/>
            <p:nvPr/>
          </p:nvSpPr>
          <p:spPr>
            <a:xfrm>
              <a:off x="2402" y="892567"/>
              <a:ext cx="367861" cy="117554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22424" y="940942"/>
              <a:ext cx="339169" cy="10787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1100" b="1" dirty="0" smtClean="0">
                  <a:solidFill>
                    <a:schemeClr val="bg1"/>
                  </a:solidFill>
                </a:rPr>
                <a:t>Kopā</a:t>
              </a:r>
              <a:endParaRPr lang="lv-LV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805030" y="978893"/>
            <a:ext cx="8432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Licencēta komercdarbība un brīvās zonas režīms</a:t>
            </a:r>
            <a:endParaRPr lang="lv-LV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8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6988" y="-109107"/>
            <a:ext cx="9358707" cy="702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13"/>
          <p:cNvPicPr>
            <a:picLocks noChangeAspect="1"/>
          </p:cNvPicPr>
          <p:nvPr/>
        </p:nvPicPr>
        <p:blipFill>
          <a:blip r:embed="rId3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882" y="-20047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16</a:t>
            </a:fld>
            <a:endParaRPr lang="en-US" sz="1800">
              <a:solidFill>
                <a:srgbClr val="0B3D5B"/>
              </a:solidFill>
            </a:endParaRPr>
          </a:p>
        </p:txBody>
      </p:sp>
      <p:sp>
        <p:nvSpPr>
          <p:cNvPr id="17415" name="Title 1"/>
          <p:cNvSpPr>
            <a:spLocks noGrp="1"/>
          </p:cNvSpPr>
          <p:nvPr>
            <p:ph type="title"/>
          </p:nvPr>
        </p:nvSpPr>
        <p:spPr>
          <a:xfrm>
            <a:off x="739776" y="274638"/>
            <a:ext cx="7139968" cy="1143000"/>
          </a:xfrm>
        </p:spPr>
        <p:txBody>
          <a:bodyPr/>
          <a:lstStyle/>
          <a:p>
            <a:r>
              <a:rPr lang="lv-LV" dirty="0" smtClean="0">
                <a:latin typeface="Georgia" charset="0"/>
                <a:ea typeface="MS PGothic" charset="0"/>
              </a:rPr>
              <a:t>Licencēta komercdarbība un brīvās zonas režīms</a:t>
            </a:r>
            <a:endParaRPr lang="en-US" dirty="0">
              <a:latin typeface="Georgia" charset="0"/>
              <a:ea typeface="MS PGothic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638" y="233043"/>
            <a:ext cx="584200" cy="56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1281585" y="1877071"/>
            <a:ext cx="1057275" cy="1057275"/>
          </a:xfrm>
          <a:prstGeom prst="ellipse">
            <a:avLst/>
          </a:prstGeom>
          <a:noFill/>
          <a:ln w="38100" cmpd="sng">
            <a:solidFill>
              <a:srgbClr val="0A2D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57428" y="1783584"/>
            <a:ext cx="1055688" cy="1057275"/>
          </a:xfrm>
          <a:prstGeom prst="ellipse">
            <a:avLst/>
          </a:prstGeom>
          <a:noFill/>
          <a:ln w="38100" cmpd="sng">
            <a:solidFill>
              <a:srgbClr val="0A2D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44686" y="1866868"/>
            <a:ext cx="5718045" cy="3586706"/>
            <a:chOff x="3235548" y="2163343"/>
            <a:chExt cx="4765501" cy="3586706"/>
          </a:xfrm>
        </p:grpSpPr>
        <p:grpSp>
          <p:nvGrpSpPr>
            <p:cNvPr id="22" name="Group 21"/>
            <p:cNvGrpSpPr/>
            <p:nvPr/>
          </p:nvGrpSpPr>
          <p:grpSpPr>
            <a:xfrm>
              <a:off x="3235548" y="2163343"/>
              <a:ext cx="4765501" cy="3586706"/>
              <a:chOff x="3241520" y="2225686"/>
              <a:chExt cx="4765501" cy="358670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6156729" y="3766184"/>
                <a:ext cx="185029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sz="1400" dirty="0" smtClean="0">
                    <a:solidFill>
                      <a:srgbClr val="0B3D5B"/>
                    </a:solidFill>
                    <a:latin typeface="Arial"/>
                    <a:cs typeface="Arial"/>
                  </a:rPr>
                  <a:t>Tiešo nodokļu atlaides var sasniegt līdz</a:t>
                </a:r>
              </a:p>
              <a:p>
                <a:pPr algn="ctr"/>
                <a:r>
                  <a:rPr lang="en-US" b="1" dirty="0" smtClean="0">
                    <a:solidFill>
                      <a:srgbClr val="0B3D5B"/>
                    </a:solidFill>
                    <a:latin typeface="Arial"/>
                    <a:cs typeface="Arial"/>
                  </a:rPr>
                  <a:t>35</a:t>
                </a:r>
                <a:r>
                  <a:rPr lang="en-US" b="1" dirty="0">
                    <a:solidFill>
                      <a:srgbClr val="0B3D5B"/>
                    </a:solidFill>
                    <a:latin typeface="Arial"/>
                    <a:cs typeface="Arial"/>
                  </a:rPr>
                  <a:t>%-55% </a:t>
                </a:r>
                <a:endParaRPr lang="lv-LV" b="1" dirty="0" smtClean="0">
                  <a:solidFill>
                    <a:srgbClr val="0B3D5B"/>
                  </a:solidFill>
                  <a:latin typeface="Arial"/>
                  <a:cs typeface="Arial"/>
                </a:endParaRPr>
              </a:p>
              <a:p>
                <a:pPr algn="ctr"/>
                <a:r>
                  <a:rPr lang="lv-LV" sz="1400" dirty="0" smtClean="0">
                    <a:solidFill>
                      <a:srgbClr val="0B3D5B"/>
                    </a:solidFill>
                    <a:latin typeface="Arial"/>
                    <a:cs typeface="Arial"/>
                  </a:rPr>
                  <a:t>no kopējā ieguldījumu apmēra ostas infrastruktūrā</a:t>
                </a:r>
                <a:endParaRPr lang="en-US" sz="1400" dirty="0">
                  <a:solidFill>
                    <a:srgbClr val="0B3D5B"/>
                  </a:solidFill>
                  <a:latin typeface="Arial"/>
                  <a:cs typeface="Arial"/>
                </a:endParaRPr>
              </a:p>
              <a:p>
                <a:pPr algn="ctr"/>
                <a:r>
                  <a:rPr lang="lv-LV" sz="1400" dirty="0" smtClean="0">
                    <a:solidFill>
                      <a:srgbClr val="0B3D5B"/>
                    </a:solidFill>
                    <a:latin typeface="Arial"/>
                    <a:cs typeface="Arial"/>
                  </a:rPr>
                  <a:t>  </a:t>
                </a:r>
                <a:endParaRPr lang="en-US" sz="1400" dirty="0">
                  <a:solidFill>
                    <a:srgbClr val="0B3D5B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241520" y="3565623"/>
                <a:ext cx="2816905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1400" dirty="0" smtClean="0">
                    <a:solidFill>
                      <a:srgbClr val="0B3D5B"/>
                    </a:solidFill>
                    <a:latin typeface="Arial"/>
                    <a:cs typeface="Arial"/>
                  </a:rPr>
                  <a:t>Nodokļu atlaides</a:t>
                </a:r>
                <a:r>
                  <a:rPr lang="en-US" sz="1400" dirty="0" smtClean="0">
                    <a:solidFill>
                      <a:srgbClr val="0B3D5B"/>
                    </a:solidFill>
                    <a:latin typeface="Arial"/>
                    <a:cs typeface="Arial"/>
                  </a:rPr>
                  <a:t>:</a:t>
                </a:r>
                <a:endParaRPr lang="en-US" sz="1400" dirty="0">
                  <a:solidFill>
                    <a:srgbClr val="0B3D5B"/>
                  </a:solidFill>
                  <a:latin typeface="Arial"/>
                  <a:cs typeface="Arial"/>
                </a:endParaRPr>
              </a:p>
              <a:p>
                <a:endParaRPr lang="en-US" sz="1400" dirty="0">
                  <a:solidFill>
                    <a:srgbClr val="0B3D5B"/>
                  </a:solidFill>
                  <a:latin typeface="Arial"/>
                  <a:cs typeface="Arial"/>
                </a:endParaRPr>
              </a:p>
              <a:p>
                <a:r>
                  <a:rPr lang="lv-LV" sz="1400" dirty="0" smtClean="0">
                    <a:solidFill>
                      <a:srgbClr val="0B3D5B"/>
                    </a:solidFill>
                    <a:latin typeface="Arial"/>
                    <a:cs typeface="Arial"/>
                  </a:rPr>
                  <a:t>Licencētām komercsabiedrībām:</a:t>
                </a:r>
              </a:p>
              <a:p>
                <a:pPr lvl="1"/>
                <a:r>
                  <a:rPr lang="lv-LV" sz="1400" dirty="0" smtClean="0">
                    <a:solidFill>
                      <a:srgbClr val="0B3D5B"/>
                    </a:solidFill>
                    <a:latin typeface="Arial"/>
                    <a:cs typeface="Arial"/>
                  </a:rPr>
                  <a:t>UIN</a:t>
                </a:r>
                <a:r>
                  <a:rPr lang="en-US" sz="1400" dirty="0">
                    <a:solidFill>
                      <a:srgbClr val="0B3D5B"/>
                    </a:solidFill>
                    <a:latin typeface="Arial"/>
                    <a:cs typeface="Arial"/>
                  </a:rPr>
                  <a:t>	</a:t>
                </a:r>
                <a:r>
                  <a:rPr lang="en-US" sz="1400" dirty="0" smtClean="0">
                    <a:solidFill>
                      <a:srgbClr val="0B3D5B"/>
                    </a:solidFill>
                    <a:latin typeface="Arial"/>
                    <a:cs typeface="Arial"/>
                  </a:rPr>
                  <a:t>	</a:t>
                </a:r>
                <a:r>
                  <a:rPr lang="lv-LV" sz="1400" dirty="0" smtClean="0">
                    <a:solidFill>
                      <a:srgbClr val="0B3D5B"/>
                    </a:solidFill>
                    <a:latin typeface="Arial"/>
                    <a:cs typeface="Arial"/>
                  </a:rPr>
                  <a:t>	</a:t>
                </a:r>
                <a:r>
                  <a:rPr lang="en-US" sz="1400" dirty="0" smtClean="0">
                    <a:solidFill>
                      <a:srgbClr val="0B3D5B"/>
                    </a:solidFill>
                    <a:latin typeface="Arial"/>
                    <a:cs typeface="Arial"/>
                  </a:rPr>
                  <a:t>80 </a:t>
                </a:r>
                <a:r>
                  <a:rPr lang="en-US" sz="1400" dirty="0">
                    <a:solidFill>
                      <a:srgbClr val="0B3D5B"/>
                    </a:solidFill>
                    <a:latin typeface="Arial"/>
                    <a:cs typeface="Arial"/>
                  </a:rPr>
                  <a:t>%</a:t>
                </a:r>
              </a:p>
              <a:p>
                <a:pPr lvl="1"/>
                <a:r>
                  <a:rPr lang="lv-LV" sz="1400" dirty="0" smtClean="0">
                    <a:solidFill>
                      <a:srgbClr val="0B3D5B"/>
                    </a:solidFill>
                    <a:latin typeface="Arial"/>
                    <a:cs typeface="Arial"/>
                  </a:rPr>
                  <a:t>NĪN 			</a:t>
                </a:r>
                <a:r>
                  <a:rPr lang="en-US" sz="1400" dirty="0" smtClean="0">
                    <a:solidFill>
                      <a:srgbClr val="0B3D5B"/>
                    </a:solidFill>
                    <a:latin typeface="Arial"/>
                    <a:cs typeface="Arial"/>
                  </a:rPr>
                  <a:t>80-100</a:t>
                </a:r>
                <a:r>
                  <a:rPr lang="en-US" sz="1400" dirty="0">
                    <a:solidFill>
                      <a:srgbClr val="0B3D5B"/>
                    </a:solidFill>
                    <a:latin typeface="Arial"/>
                    <a:cs typeface="Arial"/>
                  </a:rPr>
                  <a:t>%</a:t>
                </a:r>
              </a:p>
              <a:p>
                <a:r>
                  <a:rPr lang="lv-LV" sz="1400" dirty="0" smtClean="0">
                    <a:solidFill>
                      <a:srgbClr val="0B3D5B"/>
                    </a:solidFill>
                    <a:latin typeface="Arial"/>
                    <a:cs typeface="Arial"/>
                  </a:rPr>
                  <a:t>+</a:t>
                </a:r>
              </a:p>
              <a:p>
                <a:r>
                  <a:rPr lang="lv-LV" sz="1400" dirty="0" smtClean="0">
                    <a:solidFill>
                      <a:srgbClr val="0B3D5B"/>
                    </a:solidFill>
                    <a:latin typeface="Arial"/>
                    <a:cs typeface="Arial"/>
                  </a:rPr>
                  <a:t>Licencētām komercsabiedrībām brīvās zonas režīmā:</a:t>
                </a:r>
                <a:endParaRPr lang="lv-LV" sz="1400" dirty="0">
                  <a:solidFill>
                    <a:srgbClr val="0B3D5B"/>
                  </a:solidFill>
                  <a:latin typeface="Arial"/>
                  <a:cs typeface="Arial"/>
                </a:endParaRPr>
              </a:p>
              <a:p>
                <a:pPr lvl="1"/>
                <a:r>
                  <a:rPr lang="lv-LV" sz="1400" dirty="0" smtClean="0">
                    <a:solidFill>
                      <a:srgbClr val="0B3D5B"/>
                    </a:solidFill>
                    <a:latin typeface="Arial"/>
                    <a:cs typeface="Arial"/>
                  </a:rPr>
                  <a:t>PVN 		</a:t>
                </a:r>
                <a:r>
                  <a:rPr lang="en-US" sz="1400" dirty="0">
                    <a:solidFill>
                      <a:srgbClr val="0B3D5B"/>
                    </a:solidFill>
                    <a:latin typeface="Arial"/>
                    <a:cs typeface="Arial"/>
                  </a:rPr>
                  <a:t>	100 %</a:t>
                </a:r>
              </a:p>
              <a:p>
                <a:pPr lvl="1"/>
                <a:r>
                  <a:rPr lang="lv-LV" sz="1400" dirty="0" smtClean="0">
                    <a:solidFill>
                      <a:srgbClr val="0B3D5B"/>
                    </a:solidFill>
                    <a:latin typeface="Arial"/>
                    <a:cs typeface="Arial"/>
                  </a:rPr>
                  <a:t>Akcīzes nod.</a:t>
                </a:r>
                <a:r>
                  <a:rPr lang="en-US" sz="1400" dirty="0" smtClean="0">
                    <a:solidFill>
                      <a:srgbClr val="0B3D5B"/>
                    </a:solidFill>
                    <a:latin typeface="Arial"/>
                    <a:cs typeface="Arial"/>
                  </a:rPr>
                  <a:t>	100 </a:t>
                </a:r>
                <a:r>
                  <a:rPr lang="en-US" sz="1400" dirty="0">
                    <a:solidFill>
                      <a:srgbClr val="0B3D5B"/>
                    </a:solidFill>
                    <a:latin typeface="Arial"/>
                    <a:cs typeface="Arial"/>
                  </a:rPr>
                  <a:t>%</a:t>
                </a: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0445" y="2225686"/>
                <a:ext cx="887137" cy="97812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520" y="2251318"/>
                <a:ext cx="1018777" cy="1098526"/>
              </a:xfrm>
              <a:prstGeom prst="rect">
                <a:avLst/>
              </a:prstGeom>
            </p:spPr>
          </p:pic>
        </p:grpSp>
        <p:cxnSp>
          <p:nvCxnSpPr>
            <p:cNvPr id="23" name="Straight Connector 22"/>
            <p:cNvCxnSpPr/>
            <p:nvPr/>
          </p:nvCxnSpPr>
          <p:spPr>
            <a:xfrm>
              <a:off x="3318770" y="3877203"/>
              <a:ext cx="2078395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318769" y="4643396"/>
              <a:ext cx="2078395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4110824" y="5250751"/>
            <a:ext cx="4391353" cy="1176587"/>
            <a:chOff x="461339" y="5032328"/>
            <a:chExt cx="3500644" cy="1431052"/>
          </a:xfrm>
        </p:grpSpPr>
        <p:sp>
          <p:nvSpPr>
            <p:cNvPr id="41" name="Rounded Rectangle 40"/>
            <p:cNvSpPr/>
            <p:nvPr/>
          </p:nvSpPr>
          <p:spPr>
            <a:xfrm>
              <a:off x="461339" y="5032328"/>
              <a:ext cx="3500644" cy="14310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ectangle 41"/>
            <p:cNvSpPr/>
            <p:nvPr/>
          </p:nvSpPr>
          <p:spPr>
            <a:xfrm>
              <a:off x="594961" y="5147689"/>
              <a:ext cx="321583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lv-LV" sz="1800" dirty="0" smtClean="0">
                  <a:solidFill>
                    <a:schemeClr val="bg1"/>
                  </a:solidFill>
                </a:rPr>
                <a:t>Tiešo </a:t>
              </a:r>
              <a:r>
                <a:rPr lang="lv-LV" sz="1800" dirty="0">
                  <a:solidFill>
                    <a:schemeClr val="bg1"/>
                  </a:solidFill>
                </a:rPr>
                <a:t>nodokļu atvieglojumus </a:t>
              </a:r>
              <a:r>
                <a:rPr lang="lv-LV" sz="1800" dirty="0" smtClean="0">
                  <a:solidFill>
                    <a:schemeClr val="bg1"/>
                  </a:solidFill>
                </a:rPr>
                <a:t>var </a:t>
              </a:r>
              <a:r>
                <a:rPr lang="lv-LV" sz="1800" dirty="0">
                  <a:solidFill>
                    <a:schemeClr val="bg1"/>
                  </a:solidFill>
                </a:rPr>
                <a:t>piemērot tiem ieguldījumiem, kas veikti līdz </a:t>
              </a:r>
              <a:r>
                <a:rPr lang="lv-LV" sz="1800" b="1" dirty="0" smtClean="0">
                  <a:solidFill>
                    <a:schemeClr val="bg1"/>
                  </a:solidFill>
                </a:rPr>
                <a:t>31.12.2035.</a:t>
              </a:r>
              <a:endParaRPr lang="lv-LV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6594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5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18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17414" name="Picture 2" descr="RBP_LV_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42" y="274638"/>
            <a:ext cx="839596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itle 1"/>
          <p:cNvSpPr>
            <a:spLocks noGrp="1"/>
          </p:cNvSpPr>
          <p:nvPr>
            <p:ph type="title"/>
          </p:nvPr>
        </p:nvSpPr>
        <p:spPr>
          <a:xfrm>
            <a:off x="739775" y="78659"/>
            <a:ext cx="7947025" cy="1622322"/>
          </a:xfrm>
        </p:spPr>
        <p:txBody>
          <a:bodyPr/>
          <a:lstStyle/>
          <a:p>
            <a:r>
              <a:rPr lang="lv-LV" sz="3600" dirty="0"/>
              <a:t>RBAP 2019-2028</a:t>
            </a:r>
            <a:br>
              <a:rPr lang="lv-LV" sz="3600" dirty="0"/>
            </a:br>
            <a:r>
              <a:rPr lang="lv-LV" dirty="0"/>
              <a:t>Attīstības ietvars nākamajai desmitgadei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_7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7731"/>
            <a:ext cx="9144000" cy="8886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96" y="2809629"/>
            <a:ext cx="1456944" cy="1207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77" y="2809629"/>
            <a:ext cx="1456944" cy="1207008"/>
          </a:xfrm>
          <a:prstGeom prst="rect">
            <a:avLst/>
          </a:prstGeom>
        </p:spPr>
      </p:pic>
      <p:pic>
        <p:nvPicPr>
          <p:cNvPr id="8" name="Picture 7" descr="Merki_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73" y="2692400"/>
            <a:ext cx="2694432" cy="2212848"/>
          </a:xfrm>
          <a:prstGeom prst="rect">
            <a:avLst/>
          </a:prstGeom>
        </p:spPr>
      </p:pic>
      <p:pic>
        <p:nvPicPr>
          <p:cNvPr id="10" name="Picture 9" descr="virzieni_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49" y="2692400"/>
            <a:ext cx="2627376" cy="2212848"/>
          </a:xfrm>
          <a:prstGeom prst="rect">
            <a:avLst/>
          </a:prstGeom>
        </p:spPr>
      </p:pic>
      <p:pic>
        <p:nvPicPr>
          <p:cNvPr id="11" name="Picture 10" descr="Plani_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68" y="2692400"/>
            <a:ext cx="2694432" cy="221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6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19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17414" name="Picture 2" descr="RBP_LV_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42" y="274638"/>
            <a:ext cx="839596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RBAP 2019-2028</a:t>
            </a:r>
            <a:br>
              <a:rPr lang="lv-LV" dirty="0"/>
            </a:br>
            <a:r>
              <a:rPr lang="en-US" dirty="0" err="1" smtClean="0"/>
              <a:t>Ambiciozi</a:t>
            </a:r>
            <a:r>
              <a:rPr lang="en-US" dirty="0" smtClean="0"/>
              <a:t> </a:t>
            </a:r>
            <a:r>
              <a:rPr lang="en-US" dirty="0" err="1"/>
              <a:t>mērķi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9776" y="4937070"/>
            <a:ext cx="7593378" cy="138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lv-LV" b="1" dirty="0">
                <a:solidFill>
                  <a:srgbClr val="0B3D5B"/>
                </a:solidFill>
              </a:rPr>
              <a:t>Padarīt Rīgas brīvostu par pievilcīgāko vietu Baltijas reģionā kravu pārvadājumiem un uzņēmējdarbībai</a:t>
            </a:r>
          </a:p>
        </p:txBody>
      </p:sp>
      <p:pic>
        <p:nvPicPr>
          <p:cNvPr id="3" name="Picture 2" descr="Ambicioz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8085"/>
            <a:ext cx="9144000" cy="246290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101915" y="2492139"/>
            <a:ext cx="1081348" cy="1048318"/>
          </a:xfrm>
          <a:prstGeom prst="ellipse">
            <a:avLst/>
          </a:prstGeom>
          <a:noFill/>
          <a:ln w="38100" cmpd="sng">
            <a:solidFill>
              <a:srgbClr val="0A2D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</a:t>
            </a:r>
          </a:p>
        </p:txBody>
      </p:sp>
      <p:sp>
        <p:nvSpPr>
          <p:cNvPr id="14" name="Oval 13"/>
          <p:cNvSpPr/>
          <p:nvPr/>
        </p:nvSpPr>
        <p:spPr>
          <a:xfrm>
            <a:off x="1157837" y="2492139"/>
            <a:ext cx="1081348" cy="1048318"/>
          </a:xfrm>
          <a:prstGeom prst="ellipse">
            <a:avLst/>
          </a:prstGeom>
          <a:noFill/>
          <a:ln w="38100" cmpd="sng">
            <a:solidFill>
              <a:srgbClr val="0A2D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</a:t>
            </a:r>
          </a:p>
        </p:txBody>
      </p:sp>
      <p:sp>
        <p:nvSpPr>
          <p:cNvPr id="15" name="Oval 14"/>
          <p:cNvSpPr/>
          <p:nvPr/>
        </p:nvSpPr>
        <p:spPr>
          <a:xfrm>
            <a:off x="5065530" y="2492139"/>
            <a:ext cx="1081348" cy="1048318"/>
          </a:xfrm>
          <a:prstGeom prst="ellipse">
            <a:avLst/>
          </a:prstGeom>
          <a:noFill/>
          <a:ln w="38100" cmpd="sng">
            <a:solidFill>
              <a:srgbClr val="0A2D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</a:t>
            </a:r>
          </a:p>
        </p:txBody>
      </p:sp>
      <p:sp>
        <p:nvSpPr>
          <p:cNvPr id="16" name="Oval 15"/>
          <p:cNvSpPr/>
          <p:nvPr/>
        </p:nvSpPr>
        <p:spPr>
          <a:xfrm>
            <a:off x="7058453" y="2492139"/>
            <a:ext cx="1081348" cy="1048318"/>
          </a:xfrm>
          <a:prstGeom prst="ellipse">
            <a:avLst/>
          </a:prstGeom>
          <a:noFill/>
          <a:ln w="38100" cmpd="sng">
            <a:solidFill>
              <a:srgbClr val="0A2D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369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9117" y="-85725"/>
            <a:ext cx="9402232" cy="705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424"/>
            <a:ext cx="9115708" cy="68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9461" name="Title 1"/>
          <p:cNvSpPr>
            <a:spLocks noGrp="1"/>
          </p:cNvSpPr>
          <p:nvPr>
            <p:ph type="title"/>
          </p:nvPr>
        </p:nvSpPr>
        <p:spPr>
          <a:xfrm>
            <a:off x="739775" y="580499"/>
            <a:ext cx="7865437" cy="613304"/>
          </a:xfrm>
        </p:spPr>
        <p:txBody>
          <a:bodyPr anchor="t"/>
          <a:lstStyle/>
          <a:p>
            <a:r>
              <a:rPr lang="lv-LV" dirty="0" smtClean="0">
                <a:latin typeface="Georgia" charset="0"/>
              </a:rPr>
              <a:t>Ostas infrastruktūra</a:t>
            </a:r>
            <a:endParaRPr lang="en-US" dirty="0">
              <a:latin typeface="Georgia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59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E6819105-B15B-484E-8720-9D1FC5FACEBA}" type="slidenum">
              <a:rPr lang="en-US" sz="1800">
                <a:solidFill>
                  <a:srgbClr val="0B3D5B"/>
                </a:solidFill>
              </a:rPr>
              <a:pPr algn="r" eaLnBrk="1" hangingPunct="1"/>
              <a:t>2</a:t>
            </a:fld>
            <a:endParaRPr lang="en-US" sz="1800">
              <a:solidFill>
                <a:srgbClr val="0B3D5B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350" y="1306748"/>
            <a:ext cx="25270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800" dirty="0" smtClean="0">
                <a:solidFill>
                  <a:srgbClr val="0B3D5B"/>
                </a:solidFill>
                <a:latin typeface="Georgia"/>
                <a:cs typeface="Georgia"/>
              </a:rPr>
              <a:t>Tehniskie dati</a:t>
            </a:r>
            <a:endParaRPr lang="en-US" sz="1800" dirty="0">
              <a:solidFill>
                <a:srgbClr val="0B3D5B"/>
              </a:solidFill>
              <a:latin typeface="Georgia"/>
              <a:cs typeface="Georgia"/>
            </a:endParaRPr>
          </a:p>
          <a:p>
            <a:r>
              <a:rPr lang="lv-LV" sz="1100" dirty="0" smtClean="0">
                <a:solidFill>
                  <a:srgbClr val="0B3D5B"/>
                </a:solidFill>
                <a:latin typeface="Arial"/>
                <a:cs typeface="Arial"/>
              </a:rPr>
              <a:t>Kopējā platība</a:t>
            </a:r>
            <a:r>
              <a:rPr lang="en-US" sz="1100" dirty="0">
                <a:solidFill>
                  <a:srgbClr val="0B3D5B"/>
                </a:solidFill>
                <a:latin typeface="Arial"/>
                <a:cs typeface="Arial"/>
              </a:rPr>
              <a:t>	</a:t>
            </a:r>
            <a:r>
              <a:rPr lang="en-US" sz="1100" dirty="0" smtClean="0">
                <a:solidFill>
                  <a:srgbClr val="0B3D5B"/>
                </a:solidFill>
                <a:latin typeface="Arial"/>
                <a:cs typeface="Arial"/>
              </a:rPr>
              <a:t>	</a:t>
            </a:r>
            <a:r>
              <a:rPr lang="lv-LV" sz="1100" dirty="0" smtClean="0">
                <a:solidFill>
                  <a:srgbClr val="0B3D5B"/>
                </a:solidFill>
                <a:latin typeface="Arial"/>
                <a:cs typeface="Arial"/>
              </a:rPr>
              <a:t>   </a:t>
            </a:r>
            <a:r>
              <a:rPr lang="en-US" sz="1100" dirty="0" smtClean="0">
                <a:solidFill>
                  <a:srgbClr val="0B3D5B"/>
                </a:solidFill>
                <a:latin typeface="Arial"/>
                <a:cs typeface="Arial"/>
              </a:rPr>
              <a:t>6 </a:t>
            </a:r>
            <a:r>
              <a:rPr lang="en-US" sz="1100" dirty="0">
                <a:solidFill>
                  <a:srgbClr val="0B3D5B"/>
                </a:solidFill>
                <a:latin typeface="Arial"/>
                <a:cs typeface="Arial"/>
              </a:rPr>
              <a:t>348  ha</a:t>
            </a:r>
          </a:p>
          <a:p>
            <a:r>
              <a:rPr lang="lv-LV" sz="1100" dirty="0" smtClean="0">
                <a:solidFill>
                  <a:srgbClr val="0B3D5B"/>
                </a:solidFill>
                <a:latin typeface="Arial"/>
                <a:cs typeface="Arial"/>
              </a:rPr>
              <a:t>Zemes platība</a:t>
            </a:r>
            <a:r>
              <a:rPr lang="en-US" sz="1100" dirty="0">
                <a:solidFill>
                  <a:srgbClr val="0B3D5B"/>
                </a:solidFill>
                <a:latin typeface="Arial"/>
                <a:cs typeface="Arial"/>
              </a:rPr>
              <a:t>	</a:t>
            </a:r>
            <a:r>
              <a:rPr lang="en-US" sz="1100" dirty="0" smtClean="0">
                <a:solidFill>
                  <a:srgbClr val="0B3D5B"/>
                </a:solidFill>
                <a:latin typeface="Arial"/>
                <a:cs typeface="Arial"/>
              </a:rPr>
              <a:t>	</a:t>
            </a:r>
            <a:r>
              <a:rPr lang="lv-LV" sz="1100" dirty="0" smtClean="0">
                <a:solidFill>
                  <a:srgbClr val="0B3D5B"/>
                </a:solidFill>
                <a:latin typeface="Arial"/>
                <a:cs typeface="Arial"/>
              </a:rPr>
              <a:t>   </a:t>
            </a:r>
            <a:r>
              <a:rPr lang="en-US" sz="1100" dirty="0" smtClean="0">
                <a:solidFill>
                  <a:srgbClr val="0B3D5B"/>
                </a:solidFill>
                <a:latin typeface="Arial"/>
                <a:cs typeface="Arial"/>
              </a:rPr>
              <a:t>1 </a:t>
            </a:r>
            <a:r>
              <a:rPr lang="en-US" sz="1100" dirty="0">
                <a:solidFill>
                  <a:srgbClr val="0B3D5B"/>
                </a:solidFill>
                <a:latin typeface="Arial"/>
                <a:cs typeface="Arial"/>
              </a:rPr>
              <a:t>962  ha</a:t>
            </a:r>
          </a:p>
          <a:p>
            <a:r>
              <a:rPr lang="lv-LV" sz="1100" dirty="0" smtClean="0">
                <a:solidFill>
                  <a:srgbClr val="0B3D5B"/>
                </a:solidFill>
                <a:latin typeface="Arial"/>
                <a:cs typeface="Arial"/>
              </a:rPr>
              <a:t>Akvatorija</a:t>
            </a:r>
            <a:r>
              <a:rPr lang="en-US" sz="1100" dirty="0">
                <a:solidFill>
                  <a:srgbClr val="0B3D5B"/>
                </a:solidFill>
                <a:latin typeface="Arial"/>
                <a:cs typeface="Arial"/>
              </a:rPr>
              <a:t>	</a:t>
            </a:r>
            <a:r>
              <a:rPr lang="en-US" sz="1100" dirty="0" smtClean="0">
                <a:solidFill>
                  <a:srgbClr val="0B3D5B"/>
                </a:solidFill>
                <a:latin typeface="Arial"/>
                <a:cs typeface="Arial"/>
              </a:rPr>
              <a:t>	</a:t>
            </a:r>
            <a:r>
              <a:rPr lang="lv-LV" sz="1100" dirty="0" smtClean="0">
                <a:solidFill>
                  <a:srgbClr val="0B3D5B"/>
                </a:solidFill>
                <a:latin typeface="Arial"/>
                <a:cs typeface="Arial"/>
              </a:rPr>
              <a:t>   </a:t>
            </a:r>
            <a:r>
              <a:rPr lang="en-US" sz="1100" dirty="0" smtClean="0">
                <a:solidFill>
                  <a:srgbClr val="0B3D5B"/>
                </a:solidFill>
                <a:latin typeface="Arial"/>
                <a:cs typeface="Arial"/>
              </a:rPr>
              <a:t>4 </a:t>
            </a:r>
            <a:r>
              <a:rPr lang="en-US" sz="1100" dirty="0">
                <a:solidFill>
                  <a:srgbClr val="0B3D5B"/>
                </a:solidFill>
                <a:latin typeface="Arial"/>
                <a:cs typeface="Arial"/>
              </a:rPr>
              <a:t>386  ha</a:t>
            </a:r>
          </a:p>
          <a:p>
            <a:r>
              <a:rPr lang="lv-LV" sz="1100" dirty="0" smtClean="0">
                <a:solidFill>
                  <a:srgbClr val="0B3D5B"/>
                </a:solidFill>
                <a:latin typeface="Arial"/>
                <a:cs typeface="Arial"/>
              </a:rPr>
              <a:t>Maks. kuģu iegrime</a:t>
            </a:r>
            <a:r>
              <a:rPr lang="en-US" sz="1100" dirty="0">
                <a:solidFill>
                  <a:srgbClr val="0B3D5B"/>
                </a:solidFill>
                <a:latin typeface="Arial"/>
                <a:cs typeface="Arial"/>
              </a:rPr>
              <a:t>	</a:t>
            </a:r>
            <a:r>
              <a:rPr lang="lv-LV" sz="1100" dirty="0" smtClean="0">
                <a:solidFill>
                  <a:srgbClr val="0B3D5B"/>
                </a:solidFill>
                <a:latin typeface="Arial"/>
                <a:cs typeface="Arial"/>
              </a:rPr>
              <a:t>      </a:t>
            </a:r>
            <a:r>
              <a:rPr lang="en-US" sz="1100" dirty="0" smtClean="0">
                <a:solidFill>
                  <a:srgbClr val="0B3D5B"/>
                </a:solidFill>
                <a:latin typeface="Arial"/>
                <a:cs typeface="Arial"/>
              </a:rPr>
              <a:t>15.0  </a:t>
            </a:r>
            <a:r>
              <a:rPr lang="en-US" sz="1100" dirty="0">
                <a:solidFill>
                  <a:srgbClr val="0B3D5B"/>
                </a:solidFill>
                <a:latin typeface="Arial"/>
                <a:cs typeface="Arial"/>
              </a:rPr>
              <a:t>m</a:t>
            </a:r>
          </a:p>
          <a:p>
            <a:r>
              <a:rPr lang="lv-LV" sz="1100" dirty="0" smtClean="0">
                <a:solidFill>
                  <a:srgbClr val="0B3D5B"/>
                </a:solidFill>
                <a:latin typeface="Arial"/>
                <a:cs typeface="Arial"/>
              </a:rPr>
              <a:t>Maks. dziļums </a:t>
            </a:r>
            <a:r>
              <a:rPr lang="en-US" sz="1100" dirty="0">
                <a:solidFill>
                  <a:srgbClr val="0B3D5B"/>
                </a:solidFill>
                <a:latin typeface="Arial"/>
                <a:cs typeface="Arial"/>
              </a:rPr>
              <a:t>	</a:t>
            </a:r>
            <a:r>
              <a:rPr lang="lv-LV" sz="1100" dirty="0" smtClean="0">
                <a:solidFill>
                  <a:srgbClr val="0B3D5B"/>
                </a:solidFill>
                <a:latin typeface="Arial"/>
                <a:cs typeface="Arial"/>
              </a:rPr>
              <a:t>      </a:t>
            </a:r>
            <a:r>
              <a:rPr lang="en-US" sz="1100" dirty="0" smtClean="0">
                <a:solidFill>
                  <a:srgbClr val="0B3D5B"/>
                </a:solidFill>
                <a:latin typeface="Arial"/>
                <a:cs typeface="Arial"/>
              </a:rPr>
              <a:t>16.0  </a:t>
            </a:r>
            <a:r>
              <a:rPr lang="en-US" sz="1100" dirty="0">
                <a:solidFill>
                  <a:srgbClr val="0B3D5B"/>
                </a:solidFill>
                <a:latin typeface="Arial"/>
                <a:cs typeface="Arial"/>
              </a:rPr>
              <a:t>m</a:t>
            </a:r>
          </a:p>
          <a:p>
            <a:r>
              <a:rPr lang="lv-LV" sz="1100" dirty="0" smtClean="0">
                <a:solidFill>
                  <a:srgbClr val="0B3D5B"/>
                </a:solidFill>
                <a:latin typeface="Arial"/>
                <a:cs typeface="Arial"/>
              </a:rPr>
              <a:t>Piestātņu kopējais garums </a:t>
            </a:r>
            <a:r>
              <a:rPr lang="en-US" sz="1100" dirty="0" smtClean="0">
                <a:solidFill>
                  <a:srgbClr val="0B3D5B"/>
                </a:solidFill>
                <a:latin typeface="Arial"/>
                <a:cs typeface="Arial"/>
              </a:rPr>
              <a:t>18  </a:t>
            </a:r>
            <a:r>
              <a:rPr lang="en-US" sz="1100" dirty="0">
                <a:solidFill>
                  <a:srgbClr val="0B3D5B"/>
                </a:solidFill>
                <a:latin typeface="Arial"/>
                <a:cs typeface="Arial"/>
              </a:rPr>
              <a:t>km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55594" y="3279936"/>
            <a:ext cx="7431206" cy="2592328"/>
            <a:chOff x="1255594" y="4129147"/>
            <a:chExt cx="7431206" cy="2592328"/>
          </a:xfrm>
        </p:grpSpPr>
        <p:sp>
          <p:nvSpPr>
            <p:cNvPr id="7" name="Freeform 6"/>
            <p:cNvSpPr/>
            <p:nvPr/>
          </p:nvSpPr>
          <p:spPr>
            <a:xfrm>
              <a:off x="6248448" y="4346170"/>
              <a:ext cx="948520" cy="68239"/>
            </a:xfrm>
            <a:custGeom>
              <a:avLst/>
              <a:gdLst>
                <a:gd name="connsiteX0" fmla="*/ 0 w 948520"/>
                <a:gd name="connsiteY0" fmla="*/ 0 h 68239"/>
                <a:gd name="connsiteX1" fmla="*/ 928048 w 948520"/>
                <a:gd name="connsiteY1" fmla="*/ 68239 h 68239"/>
                <a:gd name="connsiteX2" fmla="*/ 948520 w 948520"/>
                <a:gd name="connsiteY2" fmla="*/ 61415 h 6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8520" h="68239">
                  <a:moveTo>
                    <a:pt x="0" y="0"/>
                  </a:moveTo>
                  <a:lnTo>
                    <a:pt x="928048" y="68239"/>
                  </a:lnTo>
                  <a:lnTo>
                    <a:pt x="948520" y="61415"/>
                  </a:lnTo>
                </a:path>
              </a:pathLst>
            </a:cu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255594" y="4129147"/>
              <a:ext cx="7431206" cy="2592328"/>
              <a:chOff x="1289713" y="3269385"/>
              <a:chExt cx="7431206" cy="2592328"/>
            </a:xfrm>
          </p:grpSpPr>
          <p:sp>
            <p:nvSpPr>
              <p:cNvPr id="3" name="Freeform 2"/>
              <p:cNvSpPr/>
              <p:nvPr/>
            </p:nvSpPr>
            <p:spPr>
              <a:xfrm>
                <a:off x="1289713" y="4264925"/>
                <a:ext cx="1637732" cy="1596788"/>
              </a:xfrm>
              <a:custGeom>
                <a:avLst/>
                <a:gdLst>
                  <a:gd name="connsiteX0" fmla="*/ 0 w 1637732"/>
                  <a:gd name="connsiteY0" fmla="*/ 1596788 h 1596788"/>
                  <a:gd name="connsiteX1" fmla="*/ 962168 w 1637732"/>
                  <a:gd name="connsiteY1" fmla="*/ 532263 h 1596788"/>
                  <a:gd name="connsiteX2" fmla="*/ 1637732 w 1637732"/>
                  <a:gd name="connsiteY2" fmla="*/ 0 h 1596788"/>
                  <a:gd name="connsiteX3" fmla="*/ 1637732 w 1637732"/>
                  <a:gd name="connsiteY3" fmla="*/ 0 h 1596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7732" h="1596788">
                    <a:moveTo>
                      <a:pt x="0" y="1596788"/>
                    </a:moveTo>
                    <a:lnTo>
                      <a:pt x="962168" y="532263"/>
                    </a:lnTo>
                    <a:lnTo>
                      <a:pt x="1637732" y="0"/>
                    </a:lnTo>
                    <a:lnTo>
                      <a:pt x="1637732" y="0"/>
                    </a:lnTo>
                  </a:path>
                </a:pathLst>
              </a:custGeom>
              <a:noFill/>
              <a:ln w="571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2934269" y="3446060"/>
                <a:ext cx="2558955" cy="812041"/>
              </a:xfrm>
              <a:custGeom>
                <a:avLst/>
                <a:gdLst>
                  <a:gd name="connsiteX0" fmla="*/ 0 w 2558955"/>
                  <a:gd name="connsiteY0" fmla="*/ 812041 h 812041"/>
                  <a:gd name="connsiteX1" fmla="*/ 743803 w 2558955"/>
                  <a:gd name="connsiteY1" fmla="*/ 184244 h 812041"/>
                  <a:gd name="connsiteX2" fmla="*/ 1453486 w 2558955"/>
                  <a:gd name="connsiteY2" fmla="*/ 27295 h 812041"/>
                  <a:gd name="connsiteX3" fmla="*/ 2558955 w 2558955"/>
                  <a:gd name="connsiteY3" fmla="*/ 0 h 812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8955" h="812041">
                    <a:moveTo>
                      <a:pt x="0" y="812041"/>
                    </a:moveTo>
                    <a:lnTo>
                      <a:pt x="743803" y="184244"/>
                    </a:lnTo>
                    <a:lnTo>
                      <a:pt x="1453486" y="27295"/>
                    </a:lnTo>
                    <a:lnTo>
                      <a:pt x="2558955" y="0"/>
                    </a:lnTo>
                  </a:path>
                </a:pathLst>
              </a:custGeom>
              <a:noFill/>
              <a:ln w="285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5465928" y="3446060"/>
                <a:ext cx="921224" cy="34119"/>
              </a:xfrm>
              <a:custGeom>
                <a:avLst/>
                <a:gdLst>
                  <a:gd name="connsiteX0" fmla="*/ 0 w 921224"/>
                  <a:gd name="connsiteY0" fmla="*/ 0 h 34119"/>
                  <a:gd name="connsiteX1" fmla="*/ 921224 w 921224"/>
                  <a:gd name="connsiteY1" fmla="*/ 34119 h 34119"/>
                  <a:gd name="connsiteX2" fmla="*/ 921224 w 921224"/>
                  <a:gd name="connsiteY2" fmla="*/ 34119 h 34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1224" h="34119">
                    <a:moveTo>
                      <a:pt x="0" y="0"/>
                    </a:moveTo>
                    <a:lnTo>
                      <a:pt x="921224" y="34119"/>
                    </a:lnTo>
                    <a:lnTo>
                      <a:pt x="921224" y="34119"/>
                    </a:lnTo>
                  </a:path>
                </a:pathLst>
              </a:custGeom>
              <a:noFill/>
              <a:ln w="127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7356143" y="3425588"/>
                <a:ext cx="1364776" cy="150125"/>
              </a:xfrm>
              <a:custGeom>
                <a:avLst/>
                <a:gdLst>
                  <a:gd name="connsiteX0" fmla="*/ 0 w 1364776"/>
                  <a:gd name="connsiteY0" fmla="*/ 143302 h 150125"/>
                  <a:gd name="connsiteX1" fmla="*/ 846161 w 1364776"/>
                  <a:gd name="connsiteY1" fmla="*/ 150125 h 150125"/>
                  <a:gd name="connsiteX2" fmla="*/ 1364776 w 1364776"/>
                  <a:gd name="connsiteY2" fmla="*/ 0 h 1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4776" h="150125">
                    <a:moveTo>
                      <a:pt x="0" y="143302"/>
                    </a:moveTo>
                    <a:lnTo>
                      <a:pt x="846161" y="150125"/>
                    </a:lnTo>
                    <a:lnTo>
                      <a:pt x="1364776" y="0"/>
                    </a:lnTo>
                  </a:path>
                </a:pathLst>
              </a:cu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9251196">
                <a:off x="2305925" y="4289682"/>
                <a:ext cx="7821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1200" dirty="0" smtClean="0">
                    <a:solidFill>
                      <a:schemeClr val="bg1"/>
                    </a:solidFill>
                  </a:rPr>
                  <a:t>-16,0m</a:t>
                </a:r>
                <a:endParaRPr lang="lv-LV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19251196">
                <a:off x="2860445" y="3788164"/>
                <a:ext cx="8120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1400" dirty="0" smtClean="0">
                    <a:solidFill>
                      <a:schemeClr val="bg1"/>
                    </a:solidFill>
                  </a:rPr>
                  <a:t>-</a:t>
                </a:r>
                <a:r>
                  <a:rPr lang="lv-LV" sz="1200" dirty="0" smtClean="0">
                    <a:solidFill>
                      <a:schemeClr val="bg1"/>
                    </a:solidFill>
                  </a:rPr>
                  <a:t>15,0m</a:t>
                </a:r>
                <a:endParaRPr lang="lv-LV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691973" y="3269385"/>
                <a:ext cx="8120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1200" dirty="0" smtClean="0">
                    <a:solidFill>
                      <a:schemeClr val="bg1"/>
                    </a:solidFill>
                  </a:rPr>
                  <a:t>-14,5m</a:t>
                </a:r>
                <a:endParaRPr lang="lv-LV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209232">
                <a:off x="5635743" y="3286223"/>
                <a:ext cx="8120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1200" dirty="0" smtClean="0">
                    <a:solidFill>
                      <a:schemeClr val="bg1"/>
                    </a:solidFill>
                  </a:rPr>
                  <a:t>-13,0m</a:t>
                </a:r>
                <a:endParaRPr lang="lv-LV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363454">
                <a:off x="6470913" y="3382471"/>
                <a:ext cx="13973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1200" dirty="0" smtClean="0">
                    <a:solidFill>
                      <a:schemeClr val="bg1"/>
                    </a:solidFill>
                  </a:rPr>
                  <a:t>-12,0…-11,5m</a:t>
                </a:r>
                <a:endParaRPr lang="lv-LV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620000" y="3407885"/>
                <a:ext cx="8120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1200" dirty="0" smtClean="0">
                    <a:solidFill>
                      <a:schemeClr val="bg1"/>
                    </a:solidFill>
                  </a:rPr>
                  <a:t>-10,5m</a:t>
                </a:r>
                <a:endParaRPr lang="lv-LV" sz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4317986" y="5301128"/>
            <a:ext cx="3686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>
                <a:solidFill>
                  <a:srgbClr val="0B3D5B"/>
                </a:solidFill>
                <a:latin typeface="Arial"/>
                <a:cs typeface="Arial"/>
              </a:rPr>
              <a:t>Atklātie kravu laukumi</a:t>
            </a:r>
            <a:r>
              <a:rPr lang="en-US" sz="1200" dirty="0" smtClean="0">
                <a:solidFill>
                  <a:srgbClr val="0B3D5B"/>
                </a:solidFill>
                <a:latin typeface="Arial"/>
                <a:cs typeface="Arial"/>
              </a:rPr>
              <a:t>		1 </a:t>
            </a:r>
            <a:r>
              <a:rPr lang="en-US" sz="1200" dirty="0">
                <a:solidFill>
                  <a:srgbClr val="0B3D5B"/>
                </a:solidFill>
                <a:latin typeface="Arial"/>
                <a:cs typeface="Arial"/>
              </a:rPr>
              <a:t>894 278  m</a:t>
            </a:r>
            <a:r>
              <a:rPr lang="en-US" sz="1200" baseline="30000" dirty="0">
                <a:solidFill>
                  <a:srgbClr val="0B3D5B"/>
                </a:solidFill>
                <a:latin typeface="Arial"/>
                <a:cs typeface="Arial"/>
              </a:rPr>
              <a:t>2</a:t>
            </a:r>
          </a:p>
          <a:p>
            <a:r>
              <a:rPr lang="lv-LV" sz="1200" dirty="0" smtClean="0">
                <a:solidFill>
                  <a:srgbClr val="0B3D5B"/>
                </a:solidFill>
                <a:latin typeface="Arial"/>
                <a:cs typeface="Arial"/>
              </a:rPr>
              <a:t>Slēgtās noliktavas</a:t>
            </a:r>
            <a:r>
              <a:rPr lang="en-US" sz="1200" dirty="0" smtClean="0">
                <a:solidFill>
                  <a:srgbClr val="0B3D5B"/>
                </a:solidFill>
                <a:latin typeface="Arial"/>
                <a:cs typeface="Arial"/>
              </a:rPr>
              <a:t>		</a:t>
            </a:r>
            <a:r>
              <a:rPr lang="lv-LV" sz="1200" dirty="0" smtClean="0">
                <a:solidFill>
                  <a:srgbClr val="0B3D5B"/>
                </a:solidFill>
                <a:latin typeface="Arial"/>
                <a:cs typeface="Arial"/>
              </a:rPr>
              <a:t>	   </a:t>
            </a:r>
            <a:r>
              <a:rPr lang="en-US" sz="1200" dirty="0" smtClean="0">
                <a:solidFill>
                  <a:srgbClr val="0B3D5B"/>
                </a:solidFill>
                <a:latin typeface="Arial"/>
                <a:cs typeface="Arial"/>
              </a:rPr>
              <a:t>418 </a:t>
            </a:r>
            <a:r>
              <a:rPr lang="en-US" sz="1200" dirty="0">
                <a:solidFill>
                  <a:srgbClr val="0B3D5B"/>
                </a:solidFill>
                <a:latin typeface="Arial"/>
                <a:cs typeface="Arial"/>
              </a:rPr>
              <a:t>603  m</a:t>
            </a:r>
            <a:r>
              <a:rPr lang="en-US" sz="1200" baseline="30000" dirty="0">
                <a:solidFill>
                  <a:srgbClr val="0B3D5B"/>
                </a:solidFill>
                <a:latin typeface="Arial"/>
                <a:cs typeface="Arial"/>
              </a:rPr>
              <a:t>2</a:t>
            </a:r>
          </a:p>
          <a:p>
            <a:r>
              <a:rPr lang="lv-LV" sz="1200" dirty="0" smtClean="0">
                <a:solidFill>
                  <a:srgbClr val="0B3D5B"/>
                </a:solidFill>
                <a:latin typeface="Arial"/>
                <a:cs typeface="Arial"/>
              </a:rPr>
              <a:t>Saldētavu ietilpība</a:t>
            </a:r>
            <a:r>
              <a:rPr lang="en-US" sz="1200" dirty="0">
                <a:solidFill>
                  <a:srgbClr val="0B3D5B"/>
                </a:solidFill>
                <a:latin typeface="Arial"/>
                <a:cs typeface="Arial"/>
              </a:rPr>
              <a:t>	</a:t>
            </a:r>
            <a:r>
              <a:rPr lang="lv-LV" sz="1200" dirty="0" smtClean="0">
                <a:solidFill>
                  <a:srgbClr val="0B3D5B"/>
                </a:solidFill>
                <a:latin typeface="Arial"/>
                <a:cs typeface="Arial"/>
              </a:rPr>
              <a:t>		      </a:t>
            </a:r>
            <a:r>
              <a:rPr lang="en-US" sz="1200" dirty="0" smtClean="0">
                <a:solidFill>
                  <a:srgbClr val="0B3D5B"/>
                </a:solidFill>
                <a:latin typeface="Arial"/>
                <a:cs typeface="Arial"/>
              </a:rPr>
              <a:t>46 </a:t>
            </a:r>
            <a:r>
              <a:rPr lang="en-US" sz="1200" dirty="0">
                <a:solidFill>
                  <a:srgbClr val="0B3D5B"/>
                </a:solidFill>
                <a:latin typeface="Arial"/>
                <a:cs typeface="Arial"/>
              </a:rPr>
              <a:t>600 m</a:t>
            </a:r>
            <a:r>
              <a:rPr lang="en-US" sz="1200" baseline="30000" dirty="0">
                <a:solidFill>
                  <a:srgbClr val="0B3D5B"/>
                </a:solidFill>
                <a:latin typeface="Arial"/>
                <a:cs typeface="Arial"/>
              </a:rPr>
              <a:t>3</a:t>
            </a:r>
          </a:p>
          <a:p>
            <a:r>
              <a:rPr lang="lv-LV" sz="1200" dirty="0" smtClean="0">
                <a:solidFill>
                  <a:srgbClr val="0B3D5B"/>
                </a:solidFill>
                <a:latin typeface="Arial"/>
                <a:cs typeface="Arial"/>
              </a:rPr>
              <a:t>Beramkravu rezervuāru ietilpība </a:t>
            </a:r>
            <a:r>
              <a:rPr lang="en-US" sz="1200" dirty="0" smtClean="0">
                <a:solidFill>
                  <a:srgbClr val="0B3D5B"/>
                </a:solidFill>
                <a:latin typeface="Arial"/>
                <a:cs typeface="Arial"/>
              </a:rPr>
              <a:t>	</a:t>
            </a:r>
            <a:r>
              <a:rPr lang="lv-LV" sz="1200" dirty="0" smtClean="0">
                <a:solidFill>
                  <a:srgbClr val="0B3D5B"/>
                </a:solidFill>
                <a:latin typeface="Arial"/>
                <a:cs typeface="Arial"/>
              </a:rPr>
              <a:t>   </a:t>
            </a:r>
            <a:r>
              <a:rPr lang="en-US" sz="1200" dirty="0" smtClean="0">
                <a:solidFill>
                  <a:srgbClr val="0B3D5B"/>
                </a:solidFill>
                <a:latin typeface="Arial"/>
                <a:cs typeface="Arial"/>
              </a:rPr>
              <a:t>217 </a:t>
            </a:r>
            <a:r>
              <a:rPr lang="en-US" sz="1200" dirty="0">
                <a:solidFill>
                  <a:srgbClr val="0B3D5B"/>
                </a:solidFill>
                <a:latin typeface="Arial"/>
                <a:cs typeface="Arial"/>
              </a:rPr>
              <a:t>800  m</a:t>
            </a:r>
            <a:r>
              <a:rPr lang="en-US" sz="1200" baseline="30000" dirty="0">
                <a:solidFill>
                  <a:srgbClr val="0B3D5B"/>
                </a:solidFill>
                <a:latin typeface="Arial"/>
                <a:cs typeface="Arial"/>
              </a:rPr>
              <a:t>3</a:t>
            </a:r>
          </a:p>
          <a:p>
            <a:r>
              <a:rPr lang="lv-LV" sz="1200" dirty="0" smtClean="0">
                <a:solidFill>
                  <a:srgbClr val="0B3D5B"/>
                </a:solidFill>
                <a:latin typeface="Arial"/>
                <a:cs typeface="Arial"/>
              </a:rPr>
              <a:t>Lejamkravu </a:t>
            </a:r>
            <a:r>
              <a:rPr lang="lv-LV" sz="1200" dirty="0">
                <a:solidFill>
                  <a:srgbClr val="0B3D5B"/>
                </a:solidFill>
                <a:latin typeface="Arial"/>
                <a:cs typeface="Arial"/>
              </a:rPr>
              <a:t>rezervuāru ietilpība </a:t>
            </a:r>
            <a:r>
              <a:rPr lang="en-US" sz="1200" dirty="0">
                <a:solidFill>
                  <a:srgbClr val="0B3D5B"/>
                </a:solidFill>
                <a:latin typeface="Arial"/>
                <a:cs typeface="Arial"/>
              </a:rPr>
              <a:t>	</a:t>
            </a:r>
            <a:r>
              <a:rPr lang="lv-LV" sz="1200" dirty="0" smtClean="0">
                <a:solidFill>
                  <a:srgbClr val="0B3D5B"/>
                </a:solidFill>
                <a:latin typeface="Arial"/>
                <a:cs typeface="Arial"/>
              </a:rPr>
              <a:t>   </a:t>
            </a:r>
            <a:r>
              <a:rPr lang="en-US" sz="1200" dirty="0" smtClean="0">
                <a:solidFill>
                  <a:srgbClr val="0B3D5B"/>
                </a:solidFill>
                <a:latin typeface="Arial"/>
                <a:cs typeface="Arial"/>
              </a:rPr>
              <a:t>522 </a:t>
            </a:r>
            <a:r>
              <a:rPr lang="en-US" sz="1200" dirty="0">
                <a:solidFill>
                  <a:srgbClr val="0B3D5B"/>
                </a:solidFill>
                <a:latin typeface="Arial"/>
                <a:cs typeface="Arial"/>
              </a:rPr>
              <a:t>391  m</a:t>
            </a:r>
            <a:r>
              <a:rPr lang="en-US" sz="1200" baseline="30000" dirty="0">
                <a:solidFill>
                  <a:srgbClr val="0B3D5B"/>
                </a:solidFill>
                <a:latin typeface="Arial"/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6957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20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17414" name="Picture 2" descr="RBP_LV_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42" y="274638"/>
            <a:ext cx="839596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itle 1"/>
          <p:cNvSpPr>
            <a:spLocks noGrp="1"/>
          </p:cNvSpPr>
          <p:nvPr>
            <p:ph type="title"/>
          </p:nvPr>
        </p:nvSpPr>
        <p:spPr>
          <a:xfrm>
            <a:off x="739775" y="274638"/>
            <a:ext cx="7947025" cy="1143000"/>
          </a:xfrm>
        </p:spPr>
        <p:txBody>
          <a:bodyPr/>
          <a:lstStyle/>
          <a:p>
            <a:r>
              <a:rPr lang="lv-LV" dirty="0"/>
              <a:t>RBAP 2019-2028</a:t>
            </a:r>
            <a:r>
              <a:rPr lang="lv-LV" dirty="0" smtClean="0">
                <a:solidFill>
                  <a:srgbClr val="122639"/>
                </a:solidFill>
              </a:rPr>
              <a:t/>
            </a:r>
            <a:br>
              <a:rPr lang="lv-LV" dirty="0" smtClean="0">
                <a:solidFill>
                  <a:srgbClr val="122639"/>
                </a:solidFill>
              </a:rPr>
            </a:br>
            <a:r>
              <a:rPr lang="lv-LV" dirty="0"/>
              <a:t>Kravu apgrozījuma prognozes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 bwMode="auto">
          <a:xfrm>
            <a:off x="832138" y="1539928"/>
            <a:ext cx="3201073" cy="44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B3D5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lv-LV" sz="22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Divi scenāriji</a:t>
            </a:r>
          </a:p>
        </p:txBody>
      </p:sp>
      <p:pic>
        <p:nvPicPr>
          <p:cNvPr id="6" name="Picture 5" descr="12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629"/>
          </a:xfrm>
          <a:prstGeom prst="rect">
            <a:avLst/>
          </a:prstGeom>
        </p:spPr>
      </p:pic>
      <p:pic>
        <p:nvPicPr>
          <p:cNvPr id="7" name="Picture 6" descr="12_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8" b="19357"/>
          <a:stretch/>
        </p:blipFill>
        <p:spPr>
          <a:xfrm>
            <a:off x="0" y="2119923"/>
            <a:ext cx="9144000" cy="340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2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628"/>
          </a:xfrm>
          <a:prstGeom prst="rect">
            <a:avLst/>
          </a:prstGeom>
        </p:spPr>
      </p:pic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21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17414" name="Picture 2" descr="RBP_LV_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42" y="274638"/>
            <a:ext cx="839596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itle 1"/>
          <p:cNvSpPr>
            <a:spLocks noGrp="1"/>
          </p:cNvSpPr>
          <p:nvPr>
            <p:ph type="title"/>
          </p:nvPr>
        </p:nvSpPr>
        <p:spPr>
          <a:xfrm>
            <a:off x="739775" y="274638"/>
            <a:ext cx="7947025" cy="1143000"/>
          </a:xfrm>
        </p:spPr>
        <p:txBody>
          <a:bodyPr/>
          <a:lstStyle/>
          <a:p>
            <a:r>
              <a:rPr lang="lv-LV" dirty="0"/>
              <a:t>RBAP 2019-2028</a:t>
            </a:r>
            <a:r>
              <a:rPr lang="lv-LV" dirty="0" smtClean="0">
                <a:latin typeface="+mn-lt"/>
              </a:rPr>
              <a:t/>
            </a:r>
            <a:br>
              <a:rPr lang="lv-LV" dirty="0" smtClean="0">
                <a:latin typeface="+mn-lt"/>
              </a:rPr>
            </a:br>
            <a:r>
              <a:rPr lang="lv-LV" dirty="0" smtClean="0">
                <a:latin typeface="+mn-lt"/>
              </a:rPr>
              <a:t>Sinerģija </a:t>
            </a:r>
            <a:r>
              <a:rPr lang="lv-LV" dirty="0">
                <a:latin typeface="+mn-lt"/>
              </a:rPr>
              <a:t>ostas visās darbības jomās</a:t>
            </a:r>
            <a:endParaRPr lang="en-US" dirty="0">
              <a:latin typeface="+mn-lt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392"/>
            <a:ext cx="9143999" cy="6856627"/>
          </a:xfrm>
          <a:prstGeom prst="rect">
            <a:avLst/>
          </a:prstGeom>
        </p:spPr>
      </p:pic>
      <p:pic>
        <p:nvPicPr>
          <p:cNvPr id="6" name="Picture 5" descr="Z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3" t="31432" r="38805" b="39045"/>
          <a:stretch/>
        </p:blipFill>
        <p:spPr>
          <a:xfrm>
            <a:off x="3509818" y="2155152"/>
            <a:ext cx="2085879" cy="2024303"/>
          </a:xfrm>
          <a:prstGeom prst="rect">
            <a:avLst/>
          </a:prstGeom>
        </p:spPr>
      </p:pic>
      <p:pic>
        <p:nvPicPr>
          <p:cNvPr id="7" name="Picture 6" descr="Z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1" t="58373" r="45960" b="19176"/>
          <a:stretch/>
        </p:blipFill>
        <p:spPr>
          <a:xfrm>
            <a:off x="3394364" y="4002425"/>
            <a:ext cx="1547091" cy="1539394"/>
          </a:xfrm>
          <a:prstGeom prst="rect">
            <a:avLst/>
          </a:prstGeom>
        </p:spPr>
      </p:pic>
      <p:pic>
        <p:nvPicPr>
          <p:cNvPr id="8" name="Picture 7" descr="Z3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5" t="58373" r="34680" b="24676"/>
          <a:stretch/>
        </p:blipFill>
        <p:spPr>
          <a:xfrm>
            <a:off x="4764424" y="4002425"/>
            <a:ext cx="1208424" cy="11622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7" t="24425" r="29408" b="51987"/>
          <a:stretch/>
        </p:blipFill>
        <p:spPr>
          <a:xfrm>
            <a:off x="2647462" y="1660769"/>
            <a:ext cx="3810000" cy="1621693"/>
          </a:xfrm>
          <a:prstGeom prst="rect">
            <a:avLst/>
          </a:prstGeom>
        </p:spPr>
      </p:pic>
      <p:pic>
        <p:nvPicPr>
          <p:cNvPr id="13" name="Picture 12" descr="Tekst_ostas_parvaldiba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0" t="84416" r="31144" b="7297"/>
          <a:stretch/>
        </p:blipFill>
        <p:spPr>
          <a:xfrm>
            <a:off x="2824786" y="5788121"/>
            <a:ext cx="3494425" cy="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0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3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3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6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22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23" name="Picture 2" descr="RBP_LV_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42" y="274638"/>
            <a:ext cx="839596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739775" y="274638"/>
            <a:ext cx="7947025" cy="1143000"/>
          </a:xfrm>
        </p:spPr>
        <p:txBody>
          <a:bodyPr/>
          <a:lstStyle/>
          <a:p>
            <a:r>
              <a:rPr lang="lv-LV" dirty="0"/>
              <a:t>RBAP 2019-2028</a:t>
            </a:r>
            <a:r>
              <a:rPr lang="lv-LV" dirty="0" smtClean="0">
                <a:latin typeface="+mn-lt"/>
              </a:rPr>
              <a:t/>
            </a:r>
            <a:br>
              <a:rPr lang="lv-LV" dirty="0" smtClean="0">
                <a:latin typeface="+mn-lt"/>
              </a:rPr>
            </a:br>
            <a:r>
              <a:rPr lang="lv-LV" dirty="0" smtClean="0">
                <a:latin typeface="+mn-lt"/>
              </a:rPr>
              <a:t>S</a:t>
            </a:r>
            <a:r>
              <a:rPr lang="en-US" dirty="0" err="1" smtClean="0">
                <a:latin typeface="+mn-lt"/>
              </a:rPr>
              <a:t>tratēģiskie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>
                <a:latin typeface="+mn-lt"/>
              </a:rPr>
              <a:t>mērķi</a:t>
            </a:r>
            <a:endParaRPr lang="en-US" dirty="0">
              <a:latin typeface="+mn-lt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Pulksteni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1" r="20623"/>
          <a:stretch/>
        </p:blipFill>
        <p:spPr>
          <a:xfrm>
            <a:off x="2085879" y="0"/>
            <a:ext cx="5172363" cy="6856629"/>
          </a:xfrm>
          <a:prstGeom prst="rect">
            <a:avLst/>
          </a:prstGeom>
        </p:spPr>
      </p:pic>
      <p:pic>
        <p:nvPicPr>
          <p:cNvPr id="34" name="Picture 33" descr="SM_1_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8" t="24694" r="28329" b="61872"/>
          <a:stretch/>
        </p:blipFill>
        <p:spPr>
          <a:xfrm>
            <a:off x="5426364" y="1685636"/>
            <a:ext cx="1126835" cy="921156"/>
          </a:xfrm>
          <a:prstGeom prst="rect">
            <a:avLst/>
          </a:prstGeom>
        </p:spPr>
      </p:pic>
      <p:pic>
        <p:nvPicPr>
          <p:cNvPr id="35" name="Picture 34" descr="SM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6" t="36259" r="41329" b="54536"/>
          <a:stretch/>
        </p:blipFill>
        <p:spPr>
          <a:xfrm>
            <a:off x="3771515" y="2486121"/>
            <a:ext cx="1593274" cy="631152"/>
          </a:xfrm>
          <a:prstGeom prst="rect">
            <a:avLst/>
          </a:prstGeom>
        </p:spPr>
      </p:pic>
      <p:pic>
        <p:nvPicPr>
          <p:cNvPr id="36" name="Picture 35" descr="SM_1_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1" t="50177" r="33666" b="41976"/>
          <a:stretch/>
        </p:blipFill>
        <p:spPr>
          <a:xfrm>
            <a:off x="5580302" y="3432850"/>
            <a:ext cx="484909" cy="538017"/>
          </a:xfrm>
          <a:prstGeom prst="rect">
            <a:avLst/>
          </a:prstGeom>
        </p:spPr>
      </p:pic>
      <p:pic>
        <p:nvPicPr>
          <p:cNvPr id="37" name="Picture 36" descr="SM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6" t="44566" r="40656" b="44321"/>
          <a:stretch/>
        </p:blipFill>
        <p:spPr>
          <a:xfrm>
            <a:off x="3771515" y="3055697"/>
            <a:ext cx="1654850" cy="762000"/>
          </a:xfrm>
          <a:prstGeom prst="rect">
            <a:avLst/>
          </a:prstGeom>
        </p:spPr>
      </p:pic>
      <p:pic>
        <p:nvPicPr>
          <p:cNvPr id="38" name="Picture 37" descr="SM_1_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3" t="61404" r="48148" b="30065"/>
          <a:stretch/>
        </p:blipFill>
        <p:spPr>
          <a:xfrm>
            <a:off x="3563696" y="4210243"/>
            <a:ext cx="1177637" cy="584970"/>
          </a:xfrm>
          <a:prstGeom prst="rect">
            <a:avLst/>
          </a:prstGeom>
        </p:spPr>
      </p:pic>
      <p:pic>
        <p:nvPicPr>
          <p:cNvPr id="39" name="Picture 38" descr="SM_1_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3" t="69936" r="48148" b="22880"/>
          <a:stretch/>
        </p:blipFill>
        <p:spPr>
          <a:xfrm>
            <a:off x="3563696" y="4795213"/>
            <a:ext cx="1177637" cy="492604"/>
          </a:xfrm>
          <a:prstGeom prst="rect">
            <a:avLst/>
          </a:prstGeom>
        </p:spPr>
      </p:pic>
      <p:pic>
        <p:nvPicPr>
          <p:cNvPr id="40" name="Picture 39" descr="SM_1_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3" t="50068" r="57659" b="37697"/>
          <a:stretch/>
        </p:blipFill>
        <p:spPr>
          <a:xfrm>
            <a:off x="2917153" y="3432849"/>
            <a:ext cx="954424" cy="838970"/>
          </a:xfrm>
          <a:prstGeom prst="rect">
            <a:avLst/>
          </a:prstGeom>
        </p:spPr>
      </p:pic>
      <p:pic>
        <p:nvPicPr>
          <p:cNvPr id="41" name="Picture 40" descr="SM_1_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0" t="60013" r="36697" b="32983"/>
          <a:stretch/>
        </p:blipFill>
        <p:spPr>
          <a:xfrm>
            <a:off x="4972242" y="4114799"/>
            <a:ext cx="815879" cy="480291"/>
          </a:xfrm>
          <a:prstGeom prst="rect">
            <a:avLst/>
          </a:prstGeom>
        </p:spPr>
      </p:pic>
      <p:pic>
        <p:nvPicPr>
          <p:cNvPr id="42" name="Picture 41" descr="SM_1_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0" t="67017" r="36697" b="26921"/>
          <a:stretch/>
        </p:blipFill>
        <p:spPr>
          <a:xfrm>
            <a:off x="4972242" y="4595089"/>
            <a:ext cx="815879" cy="415637"/>
          </a:xfrm>
          <a:prstGeom prst="rect">
            <a:avLst/>
          </a:prstGeom>
        </p:spPr>
      </p:pic>
      <p:pic>
        <p:nvPicPr>
          <p:cNvPr id="43" name="Picture 42" descr="SM_1_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8" t="24693" r="60181" b="63631"/>
          <a:stretch/>
        </p:blipFill>
        <p:spPr>
          <a:xfrm>
            <a:off x="2532304" y="1685637"/>
            <a:ext cx="1108363" cy="800484"/>
          </a:xfrm>
          <a:prstGeom prst="rect">
            <a:avLst/>
          </a:prstGeom>
        </p:spPr>
      </p:pic>
      <p:pic>
        <p:nvPicPr>
          <p:cNvPr id="44" name="Picture 43" descr="SM_1_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4" t="23435" r="44608" b="69582"/>
          <a:stretch/>
        </p:blipFill>
        <p:spPr>
          <a:xfrm>
            <a:off x="4071696" y="1599431"/>
            <a:ext cx="992909" cy="478752"/>
          </a:xfrm>
          <a:prstGeom prst="rect">
            <a:avLst/>
          </a:prstGeom>
        </p:spPr>
      </p:pic>
      <p:pic>
        <p:nvPicPr>
          <p:cNvPr id="45" name="Picture 44" descr="SM_1_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0" t="85653" r="39641" b="5816"/>
          <a:stretch/>
        </p:blipFill>
        <p:spPr>
          <a:xfrm>
            <a:off x="3640668" y="5865091"/>
            <a:ext cx="1878060" cy="584969"/>
          </a:xfrm>
          <a:prstGeom prst="rect">
            <a:avLst/>
          </a:prstGeom>
        </p:spPr>
      </p:pic>
      <p:pic>
        <p:nvPicPr>
          <p:cNvPr id="46" name="Picture 45" descr="SM_1_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2" t="76269" r="27352" b="8622"/>
          <a:stretch/>
        </p:blipFill>
        <p:spPr>
          <a:xfrm>
            <a:off x="5580301" y="5221624"/>
            <a:ext cx="1062183" cy="1036012"/>
          </a:xfrm>
          <a:prstGeom prst="rect">
            <a:avLst/>
          </a:prstGeom>
        </p:spPr>
      </p:pic>
      <p:pic>
        <p:nvPicPr>
          <p:cNvPr id="47" name="Picture 46" descr="SM_1_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3" t="78414" r="60179" b="12292"/>
          <a:stretch/>
        </p:blipFill>
        <p:spPr>
          <a:xfrm>
            <a:off x="2635096" y="5374081"/>
            <a:ext cx="1005571" cy="63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23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17414" name="Picture 2" descr="RBP_LV_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42" y="274638"/>
            <a:ext cx="839596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RBAP 2019-2028</a:t>
            </a:r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739776" y="1109940"/>
            <a:ext cx="5407102" cy="64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B3D5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err="1"/>
              <a:t>Pakalpojumu</a:t>
            </a:r>
            <a:r>
              <a:rPr lang="en-US" sz="2400" dirty="0"/>
              <a:t> </a:t>
            </a:r>
            <a:r>
              <a:rPr lang="en-US" sz="2400" dirty="0" err="1"/>
              <a:t>attīstība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808850" y="4901368"/>
            <a:ext cx="78088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rgbClr val="0B3D5B"/>
                </a:solidFill>
              </a:rPr>
              <a:t>Atbalsts</a:t>
            </a:r>
            <a:r>
              <a:rPr lang="lv-LV" sz="2000" b="1" dirty="0">
                <a:solidFill>
                  <a:srgbClr val="0B3D5B"/>
                </a:solidFill>
              </a:rPr>
              <a:t> kravu plūsmu </a:t>
            </a:r>
            <a:r>
              <a:rPr lang="lv-LV" sz="2000" dirty="0">
                <a:solidFill>
                  <a:srgbClr val="0B3D5B"/>
                </a:solidFill>
              </a:rPr>
              <a:t>piesaistei</a:t>
            </a:r>
            <a:endParaRPr lang="lv-LV" sz="2000" b="1" dirty="0">
              <a:solidFill>
                <a:srgbClr val="0B3D5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rgbClr val="0B3D5B"/>
                </a:solidFill>
              </a:rPr>
              <a:t>Atbalsts</a:t>
            </a:r>
            <a:r>
              <a:rPr lang="lv-LV" sz="2000" b="1" dirty="0">
                <a:solidFill>
                  <a:srgbClr val="0B3D5B"/>
                </a:solidFill>
              </a:rPr>
              <a:t> jaunām ražotnēm </a:t>
            </a:r>
            <a:r>
              <a:rPr lang="lv-LV" sz="2000" dirty="0">
                <a:solidFill>
                  <a:srgbClr val="0B3D5B"/>
                </a:solidFill>
              </a:rPr>
              <a:t>un jauniem </a:t>
            </a:r>
            <a:r>
              <a:rPr lang="lv-LV" sz="2000" b="1" dirty="0">
                <a:solidFill>
                  <a:srgbClr val="0B3D5B"/>
                </a:solidFill>
              </a:rPr>
              <a:t>kravu pievienotās vērtības pakalpojumu sniedzējiem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rgbClr val="0B3D5B"/>
                </a:solidFill>
              </a:rPr>
              <a:t>Plaša spektra un </a:t>
            </a:r>
            <a:r>
              <a:rPr lang="lv-LV" sz="2000" b="1" dirty="0">
                <a:solidFill>
                  <a:srgbClr val="0B3D5B"/>
                </a:solidFill>
              </a:rPr>
              <a:t>savstarpēji papildinošu pakalpojumu </a:t>
            </a:r>
            <a:r>
              <a:rPr lang="lv-LV" sz="2000" dirty="0">
                <a:solidFill>
                  <a:srgbClr val="0B3D5B"/>
                </a:solidFill>
              </a:rPr>
              <a:t>pieejamība</a:t>
            </a:r>
            <a:endParaRPr lang="en-US" sz="2000" dirty="0">
              <a:solidFill>
                <a:srgbClr val="0B3D5B"/>
              </a:solidFill>
            </a:endParaRPr>
          </a:p>
        </p:txBody>
      </p:sp>
      <p:pic>
        <p:nvPicPr>
          <p:cNvPr id="3" name="Picture 2" descr="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14" y="1890154"/>
            <a:ext cx="1047006" cy="448717"/>
          </a:xfrm>
          <a:prstGeom prst="rect">
            <a:avLst/>
          </a:prstGeom>
        </p:spPr>
      </p:pic>
      <p:pic>
        <p:nvPicPr>
          <p:cNvPr id="4" name="Picture 3" descr="20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650" y="1802269"/>
            <a:ext cx="1290405" cy="536604"/>
          </a:xfrm>
          <a:prstGeom prst="rect">
            <a:avLst/>
          </a:prstGeom>
        </p:spPr>
      </p:pic>
      <p:pic>
        <p:nvPicPr>
          <p:cNvPr id="5" name="Picture 4" descr="8_sakum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094" y="2582551"/>
            <a:ext cx="2194560" cy="1938528"/>
          </a:xfrm>
          <a:prstGeom prst="rect">
            <a:avLst/>
          </a:prstGeom>
        </p:spPr>
      </p:pic>
      <p:pic>
        <p:nvPicPr>
          <p:cNvPr id="6" name="Picture 5" descr="8_beiga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881" y="1722398"/>
            <a:ext cx="2913888" cy="28956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009775" y="1942921"/>
            <a:ext cx="2800303" cy="2714767"/>
          </a:xfrm>
          <a:prstGeom prst="ellipse">
            <a:avLst/>
          </a:prstGeom>
          <a:noFill/>
          <a:ln w="57150" cmpd="sng">
            <a:solidFill>
              <a:srgbClr val="0A2D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</a:t>
            </a:r>
          </a:p>
        </p:txBody>
      </p:sp>
      <p:sp>
        <p:nvSpPr>
          <p:cNvPr id="14" name="Oval 13"/>
          <p:cNvSpPr/>
          <p:nvPr/>
        </p:nvSpPr>
        <p:spPr>
          <a:xfrm>
            <a:off x="1925212" y="2543404"/>
            <a:ext cx="1222489" cy="1185148"/>
          </a:xfrm>
          <a:prstGeom prst="ellipse">
            <a:avLst/>
          </a:prstGeom>
          <a:noFill/>
          <a:ln w="38100" cmpd="sng">
            <a:solidFill>
              <a:srgbClr val="0A2D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</a:t>
            </a:r>
          </a:p>
        </p:txBody>
      </p:sp>
      <p:sp>
        <p:nvSpPr>
          <p:cNvPr id="20" name="Oval 19"/>
          <p:cNvSpPr/>
          <p:nvPr/>
        </p:nvSpPr>
        <p:spPr>
          <a:xfrm>
            <a:off x="1589640" y="3753081"/>
            <a:ext cx="787718" cy="763657"/>
          </a:xfrm>
          <a:prstGeom prst="ellipse">
            <a:avLst/>
          </a:prstGeom>
          <a:noFill/>
          <a:ln w="38100" cmpd="sng">
            <a:solidFill>
              <a:srgbClr val="0A2D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</a:t>
            </a:r>
          </a:p>
        </p:txBody>
      </p:sp>
      <p:sp>
        <p:nvSpPr>
          <p:cNvPr id="22" name="Oval 21"/>
          <p:cNvSpPr/>
          <p:nvPr/>
        </p:nvSpPr>
        <p:spPr>
          <a:xfrm>
            <a:off x="2919144" y="3681304"/>
            <a:ext cx="721475" cy="699437"/>
          </a:xfrm>
          <a:prstGeom prst="ellipse">
            <a:avLst/>
          </a:prstGeom>
          <a:noFill/>
          <a:ln w="38100" cmpd="sng">
            <a:solidFill>
              <a:srgbClr val="0A2D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814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  <p:bldP spid="13" grpId="0" animBg="1"/>
      <p:bldP spid="14" grpId="0" animBg="1"/>
      <p:bldP spid="20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5" y="1862666"/>
            <a:ext cx="9351819" cy="2718462"/>
          </a:xfrm>
          <a:prstGeom prst="rect">
            <a:avLst/>
          </a:prstGeom>
        </p:spPr>
      </p:pic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24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17414" name="Picture 2" descr="RBP_LV_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42" y="274638"/>
            <a:ext cx="839596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RBAP 2019-2028</a:t>
            </a:r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739776" y="1109940"/>
            <a:ext cx="5407102" cy="64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B3D5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err="1"/>
              <a:t>Kuģošanas</a:t>
            </a:r>
            <a:r>
              <a:rPr lang="en-US" sz="2400" dirty="0"/>
              <a:t> </a:t>
            </a:r>
            <a:r>
              <a:rPr lang="en-US" sz="2400" dirty="0" err="1"/>
              <a:t>infrastruktūras</a:t>
            </a:r>
            <a:r>
              <a:rPr lang="en-US" sz="2400" dirty="0"/>
              <a:t> </a:t>
            </a:r>
            <a:r>
              <a:rPr lang="en-US" sz="2400" dirty="0" err="1"/>
              <a:t>attīstība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808850" y="4717539"/>
            <a:ext cx="6911211" cy="2275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rgbClr val="0B3D5B"/>
                </a:solidFill>
              </a:rPr>
              <a:t>Galvenā kuģu ceļa </a:t>
            </a:r>
            <a:r>
              <a:rPr lang="lv-LV" sz="2000" b="1" dirty="0">
                <a:solidFill>
                  <a:srgbClr val="0B3D5B"/>
                </a:solidFill>
              </a:rPr>
              <a:t>paplašināšana līdz 150 m </a:t>
            </a:r>
            <a:r>
              <a:rPr lang="lv-LV" sz="2000" dirty="0">
                <a:solidFill>
                  <a:srgbClr val="0B3D5B"/>
                </a:solidFill>
              </a:rPr>
              <a:t>un </a:t>
            </a:r>
            <a:r>
              <a:rPr lang="lv-LV" sz="2000" b="1" dirty="0">
                <a:solidFill>
                  <a:srgbClr val="0B3D5B"/>
                </a:solidFill>
              </a:rPr>
              <a:t>padziļināšana līdz 15.5-17 m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rgbClr val="0B3D5B"/>
                </a:solidFill>
              </a:rPr>
              <a:t>Vienotas piestātņu kordona līnijas izveide, iegūstot </a:t>
            </a:r>
            <a:r>
              <a:rPr lang="lv-LV" sz="2000" b="1" dirty="0">
                <a:solidFill>
                  <a:srgbClr val="0B3D5B"/>
                </a:solidFill>
              </a:rPr>
              <a:t>jaunas teritorijas komercdarbībai ostā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lv-LV" sz="2000" b="1" dirty="0">
                <a:solidFill>
                  <a:srgbClr val="0B3D5B"/>
                </a:solidFill>
              </a:rPr>
              <a:t>Piestātņu rekonstrukcija</a:t>
            </a:r>
            <a:endParaRPr lang="lv-LV" sz="2000" dirty="0">
              <a:solidFill>
                <a:srgbClr val="0B3D5B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rgbClr val="0B3D5B"/>
                </a:solidFill>
              </a:rPr>
              <a:t>Kuģu satiksmes vadības centra </a:t>
            </a:r>
            <a:r>
              <a:rPr lang="lv-LV" sz="2000" b="1" dirty="0">
                <a:solidFill>
                  <a:srgbClr val="0B3D5B"/>
                </a:solidFill>
              </a:rPr>
              <a:t>modernizācija</a:t>
            </a:r>
          </a:p>
        </p:txBody>
      </p:sp>
      <p:sp>
        <p:nvSpPr>
          <p:cNvPr id="3" name="Oval 2"/>
          <p:cNvSpPr/>
          <p:nvPr/>
        </p:nvSpPr>
        <p:spPr>
          <a:xfrm>
            <a:off x="855032" y="2489969"/>
            <a:ext cx="1420092" cy="1420092"/>
          </a:xfrm>
          <a:prstGeom prst="ellipse">
            <a:avLst/>
          </a:prstGeom>
          <a:solidFill>
            <a:srgbClr val="12263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Kugosanas_at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50" y="2459181"/>
            <a:ext cx="1497061" cy="149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4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7" b="13435"/>
          <a:stretch/>
        </p:blipFill>
        <p:spPr>
          <a:xfrm>
            <a:off x="-69273" y="1862666"/>
            <a:ext cx="9297940" cy="2718462"/>
          </a:xfrm>
          <a:prstGeom prst="rect">
            <a:avLst/>
          </a:prstGeom>
        </p:spPr>
      </p:pic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25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17414" name="Picture 2" descr="RBP_LV_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42" y="274638"/>
            <a:ext cx="839596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RBAP 2019-2028</a:t>
            </a:r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739776" y="1109940"/>
            <a:ext cx="5407102" cy="64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B3D5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err="1"/>
              <a:t>Sauszemes</a:t>
            </a:r>
            <a:r>
              <a:rPr lang="en-US" sz="2400" dirty="0"/>
              <a:t> </a:t>
            </a:r>
            <a:r>
              <a:rPr lang="en-US" sz="2400" dirty="0" err="1"/>
              <a:t>infrastruktūras</a:t>
            </a:r>
            <a:r>
              <a:rPr lang="en-US" sz="2400" dirty="0"/>
              <a:t> </a:t>
            </a:r>
            <a:r>
              <a:rPr lang="en-US" sz="2400" dirty="0" err="1"/>
              <a:t>attīstība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808850" y="4717539"/>
            <a:ext cx="69112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b="1" dirty="0">
                <a:solidFill>
                  <a:srgbClr val="0B3D5B"/>
                </a:solidFill>
              </a:rPr>
              <a:t>Dzelzceļa infrastruktūras modernizācija </a:t>
            </a:r>
            <a:r>
              <a:rPr lang="lv-LV" sz="2000" dirty="0">
                <a:solidFill>
                  <a:srgbClr val="0B3D5B"/>
                </a:solidFill>
              </a:rPr>
              <a:t>Kundziņsalā, Rīnūžos un Daugavgrīvā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b="1" dirty="0">
                <a:solidFill>
                  <a:srgbClr val="0B3D5B"/>
                </a:solidFill>
              </a:rPr>
              <a:t>Satiksmes pārvads </a:t>
            </a:r>
            <a:r>
              <a:rPr lang="lv-LV" sz="2000" dirty="0">
                <a:solidFill>
                  <a:srgbClr val="0B3D5B"/>
                </a:solidFill>
              </a:rPr>
              <a:t>uz Kundziņsalu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rgbClr val="0B3D5B"/>
                </a:solidFill>
              </a:rPr>
              <a:t>Infrastruktūras </a:t>
            </a:r>
            <a:r>
              <a:rPr lang="lv-LV" sz="2000" b="1" dirty="0">
                <a:solidFill>
                  <a:srgbClr val="0B3D5B"/>
                </a:solidFill>
              </a:rPr>
              <a:t>attīstība Krievu salas rietumu daļā</a:t>
            </a:r>
            <a:endParaRPr lang="lv-LV" sz="2000" dirty="0">
              <a:solidFill>
                <a:srgbClr val="0B3D5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b="1" dirty="0">
                <a:solidFill>
                  <a:srgbClr val="0B3D5B"/>
                </a:solidFill>
              </a:rPr>
              <a:t>Spilves </a:t>
            </a:r>
            <a:r>
              <a:rPr lang="lv-LV" sz="2000" dirty="0">
                <a:solidFill>
                  <a:srgbClr val="0B3D5B"/>
                </a:solidFill>
              </a:rPr>
              <a:t>teritoriju </a:t>
            </a:r>
            <a:r>
              <a:rPr lang="lv-LV" sz="2000" b="1" dirty="0">
                <a:solidFill>
                  <a:srgbClr val="0B3D5B"/>
                </a:solidFill>
              </a:rPr>
              <a:t>pielāgošana ostas darbības nodrošināšanai</a:t>
            </a:r>
            <a:endParaRPr lang="lv-LV" sz="2000" dirty="0">
              <a:solidFill>
                <a:srgbClr val="0B3D5B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55032" y="2489969"/>
            <a:ext cx="1420092" cy="1420092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50" y="2459181"/>
            <a:ext cx="1497061" cy="149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6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4" t="37171" b="4036"/>
          <a:stretch/>
        </p:blipFill>
        <p:spPr>
          <a:xfrm>
            <a:off x="-125214" y="1386974"/>
            <a:ext cx="9269214" cy="4072007"/>
          </a:xfrm>
          <a:prstGeom prst="rect">
            <a:avLst/>
          </a:prstGeom>
        </p:spPr>
      </p:pic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26</a:t>
            </a:fld>
            <a:endParaRPr lang="en-US" sz="1800" dirty="0">
              <a:solidFill>
                <a:srgbClr val="0B3D5B"/>
              </a:solidFill>
            </a:endParaRPr>
          </a:p>
        </p:txBody>
      </p:sp>
      <p:pic>
        <p:nvPicPr>
          <p:cNvPr id="17414" name="Picture 2" descr="RBP_LV_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42" y="274638"/>
            <a:ext cx="839596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350" y="116556"/>
            <a:ext cx="7947024" cy="905486"/>
          </a:xfrm>
        </p:spPr>
        <p:txBody>
          <a:bodyPr/>
          <a:lstStyle/>
          <a:p>
            <a:r>
              <a:rPr lang="lv-LV" dirty="0"/>
              <a:t>RBAP 2019-2028</a:t>
            </a:r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610680" y="811233"/>
            <a:ext cx="7107428" cy="64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B3D5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lv-LV" sz="2400" dirty="0" smtClean="0"/>
              <a:t>Pasažieru apkalpošanas infrastruktūra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610680" y="5738337"/>
            <a:ext cx="6911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b="1" dirty="0" smtClean="0">
                <a:solidFill>
                  <a:srgbClr val="0B3D5B"/>
                </a:solidFill>
              </a:rPr>
              <a:t>650m </a:t>
            </a:r>
            <a:r>
              <a:rPr lang="lv-LV" sz="2000" dirty="0" smtClean="0">
                <a:solidFill>
                  <a:srgbClr val="0B3D5B"/>
                </a:solidFill>
              </a:rPr>
              <a:t>piestātņu līnija vairāku kruīza kuģu vienlaikus </a:t>
            </a:r>
            <a:r>
              <a:rPr lang="lv-LV" sz="2000" dirty="0">
                <a:solidFill>
                  <a:srgbClr val="0B3D5B"/>
                </a:solidFill>
              </a:rPr>
              <a:t>apkalpošanai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rgbClr val="0B3D5B"/>
                </a:solidFill>
              </a:rPr>
              <a:t>Jauna pasažieru apkalpošanas infrastruktūra</a:t>
            </a:r>
            <a:endParaRPr lang="en-US" sz="2000" dirty="0">
              <a:solidFill>
                <a:srgbClr val="0B3D5B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33896" y="2112145"/>
            <a:ext cx="1374312" cy="134355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1" y="1746190"/>
            <a:ext cx="1982260" cy="19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5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6" t="17043" r="888" b="21404"/>
          <a:stretch/>
        </p:blipFill>
        <p:spPr>
          <a:xfrm>
            <a:off x="-123152" y="1862666"/>
            <a:ext cx="9374910" cy="2718462"/>
          </a:xfrm>
          <a:prstGeom prst="rect">
            <a:avLst/>
          </a:prstGeom>
        </p:spPr>
      </p:pic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27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17414" name="Picture 2" descr="RBP_LV_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42" y="274638"/>
            <a:ext cx="839596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RBAP 2019-2028</a:t>
            </a:r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739776" y="1109940"/>
            <a:ext cx="5407102" cy="64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B3D5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err="1"/>
              <a:t>Teritorijas</a:t>
            </a:r>
            <a:r>
              <a:rPr lang="en-US" sz="2400" dirty="0"/>
              <a:t> </a:t>
            </a:r>
            <a:r>
              <a:rPr lang="en-US" sz="2400" dirty="0" err="1"/>
              <a:t>attīstība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62668" y="5030362"/>
            <a:ext cx="6857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b="1" dirty="0">
                <a:solidFill>
                  <a:srgbClr val="0B3D5B"/>
                </a:solidFill>
              </a:rPr>
              <a:t>Spilves </a:t>
            </a:r>
            <a:r>
              <a:rPr lang="lv-LV" sz="2000" dirty="0">
                <a:solidFill>
                  <a:srgbClr val="0B3D5B"/>
                </a:solidFill>
              </a:rPr>
              <a:t>teritoriju </a:t>
            </a:r>
            <a:r>
              <a:rPr lang="lv-LV" sz="2000" b="1" dirty="0">
                <a:solidFill>
                  <a:srgbClr val="0B3D5B"/>
                </a:solidFill>
              </a:rPr>
              <a:t>pielāgošana ostas darbības nodrošināšanai, </a:t>
            </a:r>
            <a:r>
              <a:rPr lang="lv-LV" sz="2000" dirty="0">
                <a:solidFill>
                  <a:srgbClr val="0B3D5B"/>
                </a:solidFill>
              </a:rPr>
              <a:t>lai piesaistītu </a:t>
            </a:r>
            <a:r>
              <a:rPr lang="lv-LV" sz="2000" b="1" dirty="0">
                <a:solidFill>
                  <a:srgbClr val="0B3D5B"/>
                </a:solidFill>
              </a:rPr>
              <a:t>jaunas ražotnes</a:t>
            </a:r>
            <a:r>
              <a:rPr lang="lv-LV" sz="2000" dirty="0">
                <a:solidFill>
                  <a:srgbClr val="0B3D5B"/>
                </a:solidFill>
              </a:rPr>
              <a:t>, </a:t>
            </a:r>
            <a:r>
              <a:rPr lang="lv-LV" sz="2000" b="1" dirty="0">
                <a:solidFill>
                  <a:srgbClr val="0B3D5B"/>
                </a:solidFill>
              </a:rPr>
              <a:t>loģistikas </a:t>
            </a:r>
            <a:r>
              <a:rPr lang="lv-LV" sz="2000" dirty="0">
                <a:solidFill>
                  <a:srgbClr val="0B3D5B"/>
                </a:solidFill>
              </a:rPr>
              <a:t>un </a:t>
            </a:r>
            <a:r>
              <a:rPr lang="lv-LV" sz="2000" b="1" dirty="0">
                <a:solidFill>
                  <a:srgbClr val="0B3D5B"/>
                </a:solidFill>
              </a:rPr>
              <a:t>pievienotās vērtības pakalpojumus</a:t>
            </a:r>
          </a:p>
        </p:txBody>
      </p:sp>
      <p:sp>
        <p:nvSpPr>
          <p:cNvPr id="10" name="Oval 9"/>
          <p:cNvSpPr/>
          <p:nvPr/>
        </p:nvSpPr>
        <p:spPr>
          <a:xfrm>
            <a:off x="855032" y="2489969"/>
            <a:ext cx="1420092" cy="1420092"/>
          </a:xfrm>
          <a:prstGeom prst="ellipse">
            <a:avLst/>
          </a:prstGeom>
          <a:solidFill>
            <a:srgbClr val="63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50" y="2459181"/>
            <a:ext cx="1497061" cy="149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5" b="28716"/>
          <a:stretch/>
        </p:blipFill>
        <p:spPr>
          <a:xfrm>
            <a:off x="-123152" y="1862666"/>
            <a:ext cx="9374910" cy="2718462"/>
          </a:xfrm>
          <a:prstGeom prst="rect">
            <a:avLst/>
          </a:prstGeom>
        </p:spPr>
      </p:pic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28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17414" name="Picture 2" descr="RBP_LV_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42" y="274638"/>
            <a:ext cx="839596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RBAP 2019-2028</a:t>
            </a:r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739776" y="1109940"/>
            <a:ext cx="5407102" cy="64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B3D5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err="1"/>
              <a:t>Ostas</a:t>
            </a:r>
            <a:r>
              <a:rPr lang="en-US" sz="2400" dirty="0"/>
              <a:t> </a:t>
            </a:r>
            <a:r>
              <a:rPr lang="en-US" sz="2400" dirty="0" err="1"/>
              <a:t>pārvaldība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808850" y="4717539"/>
            <a:ext cx="8335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0"/>
              </a:spcAft>
              <a:buFont typeface="Arial"/>
              <a:buChar char="•"/>
            </a:pPr>
            <a:r>
              <a:rPr lang="lv-LV" sz="2000" b="1" dirty="0">
                <a:solidFill>
                  <a:srgbClr val="0B3D5B"/>
                </a:solidFill>
              </a:rPr>
              <a:t>Vienkāršotas</a:t>
            </a:r>
            <a:r>
              <a:rPr lang="lv-LV" sz="2000" dirty="0">
                <a:solidFill>
                  <a:srgbClr val="0B3D5B"/>
                </a:solidFill>
              </a:rPr>
              <a:t> administratīvās </a:t>
            </a:r>
            <a:r>
              <a:rPr lang="lv-LV" sz="2000" b="1" dirty="0">
                <a:solidFill>
                  <a:srgbClr val="0B3D5B"/>
                </a:solidFill>
              </a:rPr>
              <a:t>procedūras</a:t>
            </a:r>
            <a:endParaRPr lang="lv-LV" sz="2000" b="1" dirty="0"/>
          </a:p>
          <a:p>
            <a:pPr marL="342900" indent="-342900">
              <a:spcAft>
                <a:spcPts val="0"/>
              </a:spcAft>
              <a:buFont typeface="Arial"/>
              <a:buChar char="•"/>
            </a:pPr>
            <a:r>
              <a:rPr lang="lv-LV" sz="2000" b="1" dirty="0">
                <a:solidFill>
                  <a:srgbClr val="0B3D5B"/>
                </a:solidFill>
              </a:rPr>
              <a:t>Vienota ostas perimetra kontroles sistēmas </a:t>
            </a:r>
            <a:r>
              <a:rPr lang="lv-LV" sz="2000" dirty="0">
                <a:solidFill>
                  <a:srgbClr val="0B3D5B"/>
                </a:solidFill>
              </a:rPr>
              <a:t>ieviešana</a:t>
            </a:r>
          </a:p>
          <a:p>
            <a:pPr marL="342900" indent="-342900">
              <a:spcAft>
                <a:spcPts val="0"/>
              </a:spcAft>
              <a:buFont typeface="Arial"/>
              <a:buChar char="•"/>
            </a:pPr>
            <a:r>
              <a:rPr lang="lv-LV" sz="2000" dirty="0">
                <a:solidFill>
                  <a:srgbClr val="0B3D5B"/>
                </a:solidFill>
              </a:rPr>
              <a:t>Vienotas </a:t>
            </a:r>
            <a:r>
              <a:rPr lang="lv-LV" sz="2000" b="1" dirty="0">
                <a:solidFill>
                  <a:srgbClr val="0B3D5B"/>
                </a:solidFill>
              </a:rPr>
              <a:t>Rīgas Ostas Kopienas Informācijas Sistēmas </a:t>
            </a:r>
            <a:r>
              <a:rPr lang="lv-LV" sz="2000" dirty="0">
                <a:solidFill>
                  <a:srgbClr val="0B3D5B"/>
                </a:solidFill>
              </a:rPr>
              <a:t>izstrāde</a:t>
            </a:r>
          </a:p>
          <a:p>
            <a:pPr marL="342900" indent="-342900">
              <a:spcAft>
                <a:spcPts val="0"/>
              </a:spcAft>
              <a:buFont typeface="Arial"/>
              <a:buChar char="•"/>
            </a:pPr>
            <a:r>
              <a:rPr lang="lv-LV" sz="2000" b="1" dirty="0">
                <a:solidFill>
                  <a:srgbClr val="0B3D5B"/>
                </a:solidFill>
              </a:rPr>
              <a:t>Vienota </a:t>
            </a:r>
            <a:r>
              <a:rPr lang="lv-LV" sz="2000" dirty="0">
                <a:solidFill>
                  <a:srgbClr val="0B3D5B"/>
                </a:solidFill>
              </a:rPr>
              <a:t>Ostas vides aspektu </a:t>
            </a:r>
            <a:r>
              <a:rPr lang="lv-LV" sz="2000" b="1" dirty="0">
                <a:solidFill>
                  <a:srgbClr val="0B3D5B"/>
                </a:solidFill>
              </a:rPr>
              <a:t>monitoringa programma</a:t>
            </a:r>
            <a:endParaRPr lang="lv-LV" sz="2000" dirty="0"/>
          </a:p>
          <a:p>
            <a:pPr marL="342900" indent="-342900">
              <a:spcAft>
                <a:spcPts val="0"/>
              </a:spcAft>
              <a:buFont typeface="Arial"/>
              <a:buChar char="•"/>
            </a:pPr>
            <a:r>
              <a:rPr lang="lv-LV" sz="2000" b="1" dirty="0">
                <a:solidFill>
                  <a:srgbClr val="0B3D5B"/>
                </a:solidFill>
              </a:rPr>
              <a:t>Mērķtiecīga</a:t>
            </a:r>
            <a:r>
              <a:rPr lang="lv-LV" sz="2000" dirty="0">
                <a:solidFill>
                  <a:srgbClr val="0B3D5B"/>
                </a:solidFill>
              </a:rPr>
              <a:t> </a:t>
            </a:r>
            <a:r>
              <a:rPr lang="lv-LV" sz="2000" b="1" dirty="0">
                <a:solidFill>
                  <a:srgbClr val="0B3D5B"/>
                </a:solidFill>
              </a:rPr>
              <a:t>komunikācijas politika </a:t>
            </a:r>
            <a:r>
              <a:rPr lang="lv-LV" sz="2000" dirty="0">
                <a:solidFill>
                  <a:srgbClr val="0B3D5B"/>
                </a:solidFill>
              </a:rPr>
              <a:t>un </a:t>
            </a:r>
            <a:r>
              <a:rPr lang="lv-LV" sz="2000" b="1" dirty="0">
                <a:solidFill>
                  <a:srgbClr val="0B3D5B"/>
                </a:solidFill>
              </a:rPr>
              <a:t>sadarbība ar ostas apkaimēm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C4724165-42E4-491B-9CD3-42A1B292494F}"/>
              </a:ext>
            </a:extLst>
          </p:cNvPr>
          <p:cNvSpPr/>
          <p:nvPr/>
        </p:nvSpPr>
        <p:spPr>
          <a:xfrm>
            <a:off x="855032" y="2489969"/>
            <a:ext cx="1420092" cy="1420092"/>
          </a:xfrm>
          <a:prstGeom prst="ellipse">
            <a:avLst/>
          </a:prstGeom>
          <a:solidFill>
            <a:srgbClr val="4C98B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D0C195B-098D-470C-AA34-C1BC5DA6D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63" y="2451484"/>
            <a:ext cx="1497061" cy="149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29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17414" name="Picture 2" descr="RBP_LV_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42" y="274638"/>
            <a:ext cx="839596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NAP 2021-2027 un Latvijas ostas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8010" y="1989445"/>
            <a:ext cx="66052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lv-LV" sz="2000" b="1" dirty="0" smtClean="0">
                <a:solidFill>
                  <a:srgbClr val="0B3D5B"/>
                </a:solidFill>
              </a:rPr>
              <a:t>ES finansējuma pieejamība </a:t>
            </a:r>
            <a:r>
              <a:rPr lang="lv-LV" sz="2000" dirty="0" smtClean="0">
                <a:solidFill>
                  <a:srgbClr val="0B3D5B"/>
                </a:solidFill>
              </a:rPr>
              <a:t>ostu infrastruktūras tālākai attīstībai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lv-LV" sz="2000" b="1" dirty="0" smtClean="0">
                <a:solidFill>
                  <a:srgbClr val="0B3D5B"/>
                </a:solidFill>
              </a:rPr>
              <a:t>Valsts atbalsts </a:t>
            </a:r>
            <a:r>
              <a:rPr lang="lv-LV" sz="2000" dirty="0" smtClean="0">
                <a:solidFill>
                  <a:srgbClr val="0B3D5B"/>
                </a:solidFill>
              </a:rPr>
              <a:t>papildus kravu plūsmu piesaistē </a:t>
            </a:r>
            <a:r>
              <a:rPr lang="lv-LV" sz="2000" b="1" dirty="0" smtClean="0">
                <a:solidFill>
                  <a:srgbClr val="0B3D5B"/>
                </a:solidFill>
              </a:rPr>
              <a:t>Latvijas tranzīta koridoram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lv-LV" sz="2000" dirty="0" smtClean="0">
                <a:solidFill>
                  <a:srgbClr val="0B3D5B"/>
                </a:solidFill>
              </a:rPr>
              <a:t>Visu iesaistīto institūciju sadarbība un IT sistēmu savietošana </a:t>
            </a:r>
            <a:r>
              <a:rPr lang="lv-LV" sz="2000" b="1" dirty="0" smtClean="0">
                <a:solidFill>
                  <a:srgbClr val="0B3D5B"/>
                </a:solidFill>
              </a:rPr>
              <a:t>efektīvai «vienas pieturas» principa ieviešanai </a:t>
            </a:r>
            <a:r>
              <a:rPr lang="lv-LV" sz="2000" dirty="0" smtClean="0">
                <a:solidFill>
                  <a:srgbClr val="0B3D5B"/>
                </a:solidFill>
              </a:rPr>
              <a:t>ar kravu pārvadājumiem saistītās dokumentācijas apritē</a:t>
            </a:r>
            <a:endParaRPr lang="lv-LV" sz="2000" dirty="0">
              <a:solidFill>
                <a:srgbClr val="0B3D5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36" y="2957564"/>
            <a:ext cx="1002073" cy="10020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77" y="1446016"/>
            <a:ext cx="1302386" cy="13023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69" y="4364376"/>
            <a:ext cx="1073962" cy="107396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7523933" y="4381063"/>
            <a:ext cx="1057275" cy="1057275"/>
          </a:xfrm>
          <a:prstGeom prst="ellipse">
            <a:avLst/>
          </a:prstGeom>
          <a:noFill/>
          <a:ln w="38100" cmpd="sng">
            <a:solidFill>
              <a:srgbClr val="0A2D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523934" y="2905463"/>
            <a:ext cx="1057275" cy="1057275"/>
          </a:xfrm>
          <a:prstGeom prst="ellipse">
            <a:avLst/>
          </a:prstGeom>
          <a:noFill/>
          <a:ln w="38100" cmpd="sng">
            <a:solidFill>
              <a:srgbClr val="0A2D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506969" y="1620186"/>
            <a:ext cx="1057275" cy="1057275"/>
          </a:xfrm>
          <a:prstGeom prst="ellipse">
            <a:avLst/>
          </a:prstGeom>
          <a:noFill/>
          <a:ln w="38100" cmpd="sng">
            <a:solidFill>
              <a:srgbClr val="0A2D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3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17414" name="Picture 2" descr="RBP_LV_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42" y="274638"/>
            <a:ext cx="839596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itle 1"/>
          <p:cNvSpPr>
            <a:spLocks noGrp="1"/>
          </p:cNvSpPr>
          <p:nvPr>
            <p:ph type="title"/>
          </p:nvPr>
        </p:nvSpPr>
        <p:spPr>
          <a:xfrm>
            <a:off x="739775" y="143851"/>
            <a:ext cx="7947025" cy="1143000"/>
          </a:xfrm>
        </p:spPr>
        <p:txBody>
          <a:bodyPr/>
          <a:lstStyle/>
          <a:p>
            <a:r>
              <a:rPr lang="lv-LV" sz="3600" dirty="0" smtClean="0"/>
              <a:t>NAP 2020</a:t>
            </a:r>
            <a:r>
              <a:rPr lang="lv-LV" sz="3600" dirty="0"/>
              <a:t> </a:t>
            </a:r>
            <a:r>
              <a:rPr lang="lv-LV" sz="3600" dirty="0" smtClean="0"/>
              <a:t>un </a:t>
            </a:r>
            <a:r>
              <a:rPr lang="lv-LV" dirty="0" smtClean="0"/>
              <a:t>Latvijas ostas</a:t>
            </a:r>
            <a:endParaRPr lang="en-US" dirty="0">
              <a:latin typeface="+mn-lt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181976" y="1615588"/>
            <a:ext cx="6310264" cy="801556"/>
            <a:chOff x="2402" y="892567"/>
            <a:chExt cx="1446114" cy="1175545"/>
          </a:xfrm>
        </p:grpSpPr>
        <p:sp>
          <p:nvSpPr>
            <p:cNvPr id="8" name="Rounded Rectangle 7"/>
            <p:cNvSpPr/>
            <p:nvPr/>
          </p:nvSpPr>
          <p:spPr>
            <a:xfrm>
              <a:off x="2402" y="892567"/>
              <a:ext cx="1446114" cy="117554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59787" y="928681"/>
              <a:ext cx="1331344" cy="1078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2000" b="1" dirty="0" smtClean="0">
                  <a:solidFill>
                    <a:schemeClr val="bg1"/>
                  </a:solidFill>
                </a:rPr>
                <a:t>1.Prioritāte</a:t>
              </a:r>
              <a:r>
                <a:rPr lang="lv-LV" sz="2000" dirty="0" smtClean="0">
                  <a:solidFill>
                    <a:schemeClr val="bg1"/>
                  </a:solidFill>
                </a:rPr>
                <a:t> </a:t>
              </a:r>
              <a:r>
                <a:rPr lang="lv-LV" sz="2000" dirty="0">
                  <a:solidFill>
                    <a:schemeClr val="bg1"/>
                  </a:solidFill>
                </a:rPr>
                <a:t>«Tautas saimniecības izaugsme»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34476" y="2745881"/>
            <a:ext cx="6310264" cy="1474402"/>
            <a:chOff x="2402" y="892567"/>
            <a:chExt cx="1446114" cy="1175545"/>
          </a:xfrm>
        </p:grpSpPr>
        <p:sp>
          <p:nvSpPr>
            <p:cNvPr id="12" name="Rounded Rectangle 11"/>
            <p:cNvSpPr/>
            <p:nvPr/>
          </p:nvSpPr>
          <p:spPr>
            <a:xfrm>
              <a:off x="2402" y="892567"/>
              <a:ext cx="1446114" cy="117554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59787" y="928681"/>
              <a:ext cx="1331344" cy="1078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2000" b="1" dirty="0">
                  <a:solidFill>
                    <a:schemeClr val="bg1"/>
                  </a:solidFill>
                </a:rPr>
                <a:t>2. Rīcības virziens </a:t>
              </a:r>
              <a:r>
                <a:rPr lang="lv-LV" sz="2000" dirty="0">
                  <a:solidFill>
                    <a:schemeClr val="bg1"/>
                  </a:solidFill>
                </a:rPr>
                <a:t>«Izcila uzņēmējdarbības vide</a:t>
              </a:r>
              <a:r>
                <a:rPr lang="lv-LV" sz="2000" dirty="0" smtClean="0">
                  <a:solidFill>
                    <a:schemeClr val="bg1"/>
                  </a:solidFill>
                </a:rPr>
                <a:t>» ar mērķi nodrošināt </a:t>
              </a:r>
              <a:r>
                <a:rPr lang="lv-LV" sz="2000" dirty="0">
                  <a:solidFill>
                    <a:schemeClr val="bg1"/>
                  </a:solidFill>
                </a:rPr>
                <a:t>Latvijas starptautisko</a:t>
              </a:r>
            </a:p>
            <a:p>
              <a:r>
                <a:rPr lang="lv-LV" sz="2000" dirty="0" smtClean="0">
                  <a:solidFill>
                    <a:schemeClr val="bg1"/>
                  </a:solidFill>
                </a:rPr>
                <a:t>sasniedzamību</a:t>
              </a:r>
              <a:endParaRPr lang="lv-LV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49574" y="4450080"/>
            <a:ext cx="6510606" cy="1954091"/>
            <a:chOff x="2402" y="892567"/>
            <a:chExt cx="1446114" cy="1175545"/>
          </a:xfrm>
        </p:grpSpPr>
        <p:sp>
          <p:nvSpPr>
            <p:cNvPr id="15" name="Rounded Rectangle 14"/>
            <p:cNvSpPr/>
            <p:nvPr/>
          </p:nvSpPr>
          <p:spPr>
            <a:xfrm>
              <a:off x="2402" y="892567"/>
              <a:ext cx="1446114" cy="117554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59787" y="984385"/>
              <a:ext cx="1331344" cy="10230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r>
                <a:rPr lang="lv-LV" sz="2000" b="1" dirty="0">
                  <a:solidFill>
                    <a:schemeClr val="bg1"/>
                  </a:solidFill>
                </a:rPr>
                <a:t>Uzdevums</a:t>
              </a:r>
              <a:r>
                <a:rPr lang="lv-LV" sz="2000" dirty="0">
                  <a:solidFill>
                    <a:schemeClr val="bg1"/>
                  </a:solidFill>
                </a:rPr>
                <a:t> </a:t>
              </a:r>
              <a:r>
                <a:rPr lang="lv-LV" sz="2000" dirty="0" smtClean="0">
                  <a:solidFill>
                    <a:schemeClr val="bg1"/>
                  </a:solidFill>
                </a:rPr>
                <a:t>- Ostu </a:t>
              </a:r>
              <a:r>
                <a:rPr lang="lv-LV" sz="2000" dirty="0">
                  <a:solidFill>
                    <a:schemeClr val="bg1"/>
                  </a:solidFill>
                </a:rPr>
                <a:t>pārvaldības sistēmas efektivizācija un atdeves palielināšana, nepieciešamo ieguldījumu veikšana lielo Latvijas ostu (Rīgas, Ventspils, Liepājas) pamata infrastruktūras sakārtošanai un jaudu palielināšanai (TEN-T nodrošināšana)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527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30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20" name="Picture 2" descr="RBP_LV_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536" y="1539298"/>
            <a:ext cx="2786929" cy="300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 bwMode="auto">
          <a:xfrm>
            <a:off x="685800" y="4575582"/>
            <a:ext cx="77724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B3D5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B3D5B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22639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lv-LV" dirty="0">
                <a:latin typeface="Georgia" charset="0"/>
                <a:ea typeface="MS PGothic" charset="0"/>
              </a:rPr>
              <a:t>Tava Rīga! Tava osta!</a:t>
            </a:r>
            <a:endParaRPr lang="en-US" dirty="0">
              <a:latin typeface="Georgia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1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4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17414" name="Picture 2" descr="RBP_LV_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42" y="274638"/>
            <a:ext cx="839596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itle 1"/>
          <p:cNvSpPr>
            <a:spLocks noGrp="1"/>
          </p:cNvSpPr>
          <p:nvPr>
            <p:ph type="title"/>
          </p:nvPr>
        </p:nvSpPr>
        <p:spPr>
          <a:xfrm>
            <a:off x="739775" y="103076"/>
            <a:ext cx="7947025" cy="1143000"/>
          </a:xfrm>
        </p:spPr>
        <p:txBody>
          <a:bodyPr/>
          <a:lstStyle/>
          <a:p>
            <a:r>
              <a:rPr lang="lv-LV" sz="3600" dirty="0" smtClean="0"/>
              <a:t>NAP 2020</a:t>
            </a:r>
            <a:r>
              <a:rPr lang="lv-LV" sz="3600" dirty="0"/>
              <a:t> </a:t>
            </a:r>
            <a:r>
              <a:rPr lang="lv-LV" sz="3600" dirty="0" smtClean="0"/>
              <a:t>un </a:t>
            </a:r>
            <a:r>
              <a:rPr lang="lv-LV" dirty="0" smtClean="0"/>
              <a:t>Latvijas ostas</a:t>
            </a:r>
            <a:endParaRPr lang="en-US" dirty="0">
              <a:latin typeface="+mn-lt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81976" y="1328623"/>
            <a:ext cx="8421004" cy="801556"/>
            <a:chOff x="2402" y="892567"/>
            <a:chExt cx="1446114" cy="1175545"/>
          </a:xfrm>
        </p:grpSpPr>
        <p:sp>
          <p:nvSpPr>
            <p:cNvPr id="10" name="Rounded Rectangle 9"/>
            <p:cNvSpPr/>
            <p:nvPr/>
          </p:nvSpPr>
          <p:spPr>
            <a:xfrm>
              <a:off x="2402" y="892567"/>
              <a:ext cx="1446114" cy="117554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59787" y="928681"/>
              <a:ext cx="1331344" cy="1078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2000" b="1" dirty="0" smtClean="0">
                  <a:solidFill>
                    <a:schemeClr val="bg1"/>
                  </a:solidFill>
                </a:rPr>
                <a:t>Mērķa sasniegšanas rādītājs – </a:t>
              </a:r>
              <a:r>
                <a:rPr lang="lv-LV" sz="2000" dirty="0" smtClean="0">
                  <a:solidFill>
                    <a:schemeClr val="bg1"/>
                  </a:solidFill>
                </a:rPr>
                <a:t>kravu apgrozījuma pieaugums Latvijas lielajās ostās līdz </a:t>
              </a:r>
              <a:r>
                <a:rPr lang="lv-LV" sz="2000" b="1" dirty="0" smtClean="0">
                  <a:solidFill>
                    <a:schemeClr val="bg1"/>
                  </a:solidFill>
                </a:rPr>
                <a:t>116 milj.t. 2020. gadā  </a:t>
              </a:r>
              <a:endParaRPr lang="lv-LV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931074" y="3248410"/>
            <a:ext cx="2020204" cy="523490"/>
            <a:chOff x="2402" y="892567"/>
            <a:chExt cx="367861" cy="1175545"/>
          </a:xfrm>
        </p:grpSpPr>
        <p:sp>
          <p:nvSpPr>
            <p:cNvPr id="14" name="Rounded Rectangle 13"/>
            <p:cNvSpPr/>
            <p:nvPr/>
          </p:nvSpPr>
          <p:spPr>
            <a:xfrm>
              <a:off x="2402" y="892567"/>
              <a:ext cx="367861" cy="117554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31094" y="940941"/>
              <a:ext cx="339169" cy="10787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1100" b="1" dirty="0" smtClean="0">
                  <a:solidFill>
                    <a:schemeClr val="bg1"/>
                  </a:solidFill>
                </a:rPr>
                <a:t>NAP 2020 mērķis (milj.t.)</a:t>
              </a:r>
              <a:endParaRPr lang="lv-LV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913498" y="5193074"/>
            <a:ext cx="2146682" cy="550333"/>
            <a:chOff x="2402" y="892567"/>
            <a:chExt cx="367861" cy="1175545"/>
          </a:xfrm>
          <a:solidFill>
            <a:schemeClr val="accent2"/>
          </a:solidFill>
        </p:grpSpPr>
        <p:sp>
          <p:nvSpPr>
            <p:cNvPr id="17" name="Rounded Rectangle 16"/>
            <p:cNvSpPr/>
            <p:nvPr/>
          </p:nvSpPr>
          <p:spPr>
            <a:xfrm>
              <a:off x="2402" y="892567"/>
              <a:ext cx="367861" cy="117554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22424" y="940942"/>
              <a:ext cx="339169" cy="10787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1100" b="1" dirty="0" smtClean="0">
                  <a:solidFill>
                    <a:schemeClr val="bg1"/>
                  </a:solidFill>
                </a:rPr>
                <a:t>3 lielo ostu kravu apgrozījums (milj.t.)</a:t>
              </a:r>
              <a:endParaRPr lang="lv-LV" sz="11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325232951"/>
              </p:ext>
            </p:extLst>
          </p:nvPr>
        </p:nvGraphicFramePr>
        <p:xfrm>
          <a:off x="913859" y="2387803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572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974361A5-FABE-654E-B81D-85796987E3C6}" type="slidenum">
              <a:rPr lang="en-US" sz="1800">
                <a:solidFill>
                  <a:srgbClr val="0B3D5B"/>
                </a:solidFill>
              </a:rPr>
              <a:pPr algn="r" eaLnBrk="1" hangingPunct="1"/>
              <a:t>5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17414" name="Picture 2" descr="RBP_LV_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42" y="274638"/>
            <a:ext cx="839596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itle 1"/>
          <p:cNvSpPr>
            <a:spLocks noGrp="1"/>
          </p:cNvSpPr>
          <p:nvPr>
            <p:ph type="title"/>
          </p:nvPr>
        </p:nvSpPr>
        <p:spPr>
          <a:xfrm>
            <a:off x="739775" y="121702"/>
            <a:ext cx="7947025" cy="1143000"/>
          </a:xfrm>
        </p:spPr>
        <p:txBody>
          <a:bodyPr/>
          <a:lstStyle/>
          <a:p>
            <a:r>
              <a:rPr lang="lv-LV" sz="3600" dirty="0"/>
              <a:t>Izmaiņas kravu plūsmās reģionā</a:t>
            </a:r>
            <a:endParaRPr lang="en-US" dirty="0">
              <a:latin typeface="+mn-lt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81976" y="1264703"/>
            <a:ext cx="8421004" cy="801556"/>
            <a:chOff x="2402" y="892567"/>
            <a:chExt cx="1446114" cy="1175545"/>
          </a:xfrm>
        </p:grpSpPr>
        <p:sp>
          <p:nvSpPr>
            <p:cNvPr id="10" name="Rounded Rectangle 9"/>
            <p:cNvSpPr/>
            <p:nvPr/>
          </p:nvSpPr>
          <p:spPr>
            <a:xfrm>
              <a:off x="2402" y="892567"/>
              <a:ext cx="1446114" cy="117554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59787" y="928681"/>
              <a:ext cx="1331344" cy="1078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2000" b="1" dirty="0" smtClean="0">
                  <a:solidFill>
                    <a:schemeClr val="bg1"/>
                  </a:solidFill>
                </a:rPr>
                <a:t>Baltijas valstu un Krievijas ostas – kravu apgrozījums 2009.g.-2018.g. (milj.t.)</a:t>
              </a:r>
              <a:endParaRPr lang="lv-LV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423647" y="5047855"/>
            <a:ext cx="1488984" cy="270197"/>
            <a:chOff x="2402" y="892567"/>
            <a:chExt cx="367861" cy="1175545"/>
          </a:xfrm>
        </p:grpSpPr>
        <p:sp>
          <p:nvSpPr>
            <p:cNvPr id="14" name="Rounded Rectangle 13"/>
            <p:cNvSpPr/>
            <p:nvPr/>
          </p:nvSpPr>
          <p:spPr>
            <a:xfrm>
              <a:off x="2402" y="892567"/>
              <a:ext cx="367861" cy="117554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31094" y="940941"/>
              <a:ext cx="339169" cy="10787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1100" b="1" dirty="0" smtClean="0">
                  <a:solidFill>
                    <a:schemeClr val="bg1"/>
                  </a:solidFill>
                </a:rPr>
                <a:t>Krievija</a:t>
              </a:r>
              <a:endParaRPr lang="lv-LV" sz="11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580720135"/>
              </p:ext>
            </p:extLst>
          </p:nvPr>
        </p:nvGraphicFramePr>
        <p:xfrm>
          <a:off x="181976" y="2196193"/>
          <a:ext cx="7369988" cy="4525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7409541" y="3266673"/>
            <a:ext cx="1503090" cy="267360"/>
            <a:chOff x="2402" y="892567"/>
            <a:chExt cx="367861" cy="1175545"/>
          </a:xfrm>
          <a:solidFill>
            <a:schemeClr val="accent5">
              <a:lumMod val="75000"/>
            </a:schemeClr>
          </a:solidFill>
        </p:grpSpPr>
        <p:sp>
          <p:nvSpPr>
            <p:cNvPr id="21" name="Rounded Rectangle 20"/>
            <p:cNvSpPr/>
            <p:nvPr/>
          </p:nvSpPr>
          <p:spPr>
            <a:xfrm>
              <a:off x="2402" y="892567"/>
              <a:ext cx="367861" cy="117554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22424" y="940942"/>
              <a:ext cx="339169" cy="10787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1100" b="1" dirty="0" smtClean="0">
                  <a:solidFill>
                    <a:schemeClr val="bg1"/>
                  </a:solidFill>
                </a:rPr>
                <a:t>Lietuva</a:t>
              </a:r>
              <a:endParaRPr lang="lv-LV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389608" y="3739330"/>
            <a:ext cx="1479798" cy="248483"/>
            <a:chOff x="2402" y="892567"/>
            <a:chExt cx="367861" cy="1175545"/>
          </a:xfrm>
          <a:solidFill>
            <a:schemeClr val="accent2"/>
          </a:solidFill>
        </p:grpSpPr>
        <p:sp>
          <p:nvSpPr>
            <p:cNvPr id="24" name="Rounded Rectangle 23"/>
            <p:cNvSpPr/>
            <p:nvPr/>
          </p:nvSpPr>
          <p:spPr>
            <a:xfrm>
              <a:off x="2402" y="892567"/>
              <a:ext cx="367861" cy="117554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22424" y="940942"/>
              <a:ext cx="339169" cy="10787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1100" b="1" dirty="0" smtClean="0">
                  <a:solidFill>
                    <a:schemeClr val="bg1"/>
                  </a:solidFill>
                </a:rPr>
                <a:t>Latvija</a:t>
              </a:r>
              <a:endParaRPr lang="lv-LV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354706" y="2470319"/>
            <a:ext cx="1503090" cy="296690"/>
            <a:chOff x="2402" y="892567"/>
            <a:chExt cx="367861" cy="1175545"/>
          </a:xfrm>
          <a:solidFill>
            <a:srgbClr val="FFC000"/>
          </a:solidFill>
        </p:grpSpPr>
        <p:sp>
          <p:nvSpPr>
            <p:cNvPr id="27" name="Rounded Rectangle 26"/>
            <p:cNvSpPr/>
            <p:nvPr/>
          </p:nvSpPr>
          <p:spPr>
            <a:xfrm>
              <a:off x="2402" y="892567"/>
              <a:ext cx="367861" cy="117554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22424" y="940942"/>
              <a:ext cx="339169" cy="10787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1100" b="1" dirty="0" smtClean="0">
                  <a:solidFill>
                    <a:schemeClr val="bg1"/>
                  </a:solidFill>
                </a:rPr>
                <a:t>Kopā</a:t>
              </a:r>
              <a:endParaRPr lang="lv-LV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52665" y="2851312"/>
            <a:ext cx="1507173" cy="260510"/>
            <a:chOff x="2402" y="892567"/>
            <a:chExt cx="367861" cy="1175545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0" name="Rounded Rectangle 29"/>
            <p:cNvSpPr/>
            <p:nvPr/>
          </p:nvSpPr>
          <p:spPr>
            <a:xfrm>
              <a:off x="2402" y="892567"/>
              <a:ext cx="367861" cy="117554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4"/>
            <p:cNvSpPr/>
            <p:nvPr/>
          </p:nvSpPr>
          <p:spPr>
            <a:xfrm>
              <a:off x="22424" y="940942"/>
              <a:ext cx="339169" cy="10787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1100" b="1" dirty="0" smtClean="0">
                  <a:solidFill>
                    <a:schemeClr val="bg1"/>
                  </a:solidFill>
                </a:rPr>
                <a:t>Igaunija</a:t>
              </a:r>
              <a:endParaRPr lang="lv-LV" sz="1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8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3547" y="-698771"/>
            <a:ext cx="10215162" cy="765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13"/>
          <p:cNvPicPr>
            <a:picLocks noChangeAspect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877"/>
            <a:ext cx="9140825" cy="685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9459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E6819105-B15B-484E-8720-9D1FC5FACEBA}" type="slidenum">
              <a:rPr lang="en-US" sz="1800">
                <a:solidFill>
                  <a:srgbClr val="0B3D5B"/>
                </a:solidFill>
              </a:rPr>
              <a:pPr algn="r" eaLnBrk="1" hangingPunct="1"/>
              <a:t>6</a:t>
            </a:fld>
            <a:endParaRPr lang="en-US" sz="1800" dirty="0">
              <a:solidFill>
                <a:srgbClr val="0B3D5B"/>
              </a:solidFill>
            </a:endParaRPr>
          </a:p>
        </p:txBody>
      </p:sp>
      <p:pic>
        <p:nvPicPr>
          <p:cNvPr id="19460" name="Picture 2" descr="RBP_LV_20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638" y="200025"/>
            <a:ext cx="5842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itle 1"/>
          <p:cNvSpPr>
            <a:spLocks noGrp="1"/>
          </p:cNvSpPr>
          <p:nvPr>
            <p:ph type="title"/>
          </p:nvPr>
        </p:nvSpPr>
        <p:spPr>
          <a:xfrm>
            <a:off x="739775" y="538163"/>
            <a:ext cx="7535863" cy="1143000"/>
          </a:xfrm>
        </p:spPr>
        <p:txBody>
          <a:bodyPr anchor="t"/>
          <a:lstStyle/>
          <a:p>
            <a:r>
              <a:rPr lang="en-US" sz="3600" dirty="0" err="1">
                <a:latin typeface="Georgia" charset="0"/>
              </a:rPr>
              <a:t>Baltijas</a:t>
            </a:r>
            <a:r>
              <a:rPr lang="en-US" sz="3600" dirty="0">
                <a:latin typeface="Georgia" charset="0"/>
              </a:rPr>
              <a:t> </a:t>
            </a:r>
            <a:r>
              <a:rPr lang="lv-LV" sz="3600" dirty="0">
                <a:latin typeface="Georgia" charset="0"/>
              </a:rPr>
              <a:t>valstu un Krievijas ostas</a:t>
            </a:r>
            <a:br>
              <a:rPr lang="lv-LV" sz="3600" dirty="0">
                <a:latin typeface="Georgia" charset="0"/>
              </a:rPr>
            </a:br>
            <a:r>
              <a:rPr lang="lv-LV" sz="2200" dirty="0">
                <a:latin typeface="Georgia" charset="0"/>
              </a:rPr>
              <a:t>Tirgus daļa 2018</a:t>
            </a:r>
            <a:endParaRPr lang="en-US" sz="2200" dirty="0">
              <a:latin typeface="Georgia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" y="1504462"/>
            <a:ext cx="4690754" cy="4718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7" t="21514" r="22650"/>
          <a:stretch/>
        </p:blipFill>
        <p:spPr>
          <a:xfrm>
            <a:off x="5748282" y="1547813"/>
            <a:ext cx="2809222" cy="46751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101020" y="6161314"/>
            <a:ext cx="7047618" cy="69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8ABA6"/>
              </a:buClr>
              <a:buFont typeface="Arial" charset="0"/>
              <a:buChar char="•"/>
              <a:defRPr sz="2000" kern="1200">
                <a:solidFill>
                  <a:srgbClr val="0B3D5B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8ABA6"/>
              </a:buClr>
              <a:buFont typeface="Arial" charset="0"/>
              <a:buChar char="•"/>
              <a:defRPr sz="2000" kern="1200">
                <a:solidFill>
                  <a:srgbClr val="0B3D5B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8ABA6"/>
              </a:buClr>
              <a:buFont typeface="Arial" charset="0"/>
              <a:buChar char="•"/>
              <a:defRPr sz="2000" kern="1200">
                <a:solidFill>
                  <a:srgbClr val="0B3D5B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8ABA6"/>
              </a:buClr>
              <a:buFont typeface="Arial" charset="0"/>
              <a:buChar char="•"/>
              <a:defRPr sz="2000" kern="1200">
                <a:solidFill>
                  <a:srgbClr val="0B3D5B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8ABA6"/>
              </a:buClr>
              <a:buFont typeface="Arial" charset="0"/>
              <a:buChar char="•"/>
              <a:defRPr sz="2000" kern="1200">
                <a:solidFill>
                  <a:srgbClr val="0B3D5B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dirty="0"/>
              <a:t>Rīgas osta ir piektā lielākā osta ar </a:t>
            </a:r>
            <a:r>
              <a:rPr lang="lv-LV" b="1" dirty="0"/>
              <a:t>9,2% tirgus daļu</a:t>
            </a:r>
            <a:r>
              <a:rPr lang="lv-LV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585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460" y="-564477"/>
            <a:ext cx="9987415" cy="7499447"/>
          </a:xfrm>
        </p:spPr>
      </p:pic>
      <p:pic>
        <p:nvPicPr>
          <p:cNvPr id="17" name="Content Placeholder 13"/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6388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EA015E10-F179-BF47-A904-066127C5D442}" type="slidenum">
              <a:rPr lang="en-US" sz="1800">
                <a:solidFill>
                  <a:srgbClr val="0B3D5B"/>
                </a:solidFill>
              </a:rPr>
              <a:pPr algn="r" eaLnBrk="1" hangingPunct="1"/>
              <a:t>7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16390" name="Picture 2" descr="RBP_LV_20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638" y="200025"/>
            <a:ext cx="5842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3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629"/>
          </a:xfrm>
          <a:prstGeom prst="rect">
            <a:avLst/>
          </a:prstGeom>
        </p:spPr>
      </p:pic>
      <p:pic>
        <p:nvPicPr>
          <p:cNvPr id="3" name="Picture 2" descr="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7"/>
          <a:stretch/>
        </p:blipFill>
        <p:spPr>
          <a:xfrm>
            <a:off x="0" y="1493212"/>
            <a:ext cx="9144000" cy="5363417"/>
          </a:xfrm>
          <a:prstGeom prst="rect">
            <a:avLst/>
          </a:prstGeom>
        </p:spPr>
      </p:pic>
      <p:sp>
        <p:nvSpPr>
          <p:cNvPr id="16391" name="Title 1"/>
          <p:cNvSpPr>
            <a:spLocks noGrp="1"/>
          </p:cNvSpPr>
          <p:nvPr>
            <p:ph type="title"/>
          </p:nvPr>
        </p:nvSpPr>
        <p:spPr>
          <a:xfrm>
            <a:off x="641350" y="251740"/>
            <a:ext cx="7947025" cy="1143000"/>
          </a:xfrm>
        </p:spPr>
        <p:txBody>
          <a:bodyPr anchor="t"/>
          <a:lstStyle/>
          <a:p>
            <a:r>
              <a:rPr lang="lv-LV" sz="3600" dirty="0">
                <a:latin typeface="Georgia" charset="0"/>
                <a:ea typeface="MS PGothic" charset="0"/>
              </a:rPr>
              <a:t>Kravu apgrozījums Rīgas ostā</a:t>
            </a:r>
            <a:br>
              <a:rPr lang="lv-LV" sz="3600" dirty="0">
                <a:latin typeface="Georgia" charset="0"/>
                <a:ea typeface="MS PGothic" charset="0"/>
              </a:rPr>
            </a:br>
            <a:r>
              <a:rPr lang="lv-LV" sz="2200" dirty="0">
                <a:latin typeface="Georgia" charset="0"/>
                <a:ea typeface="MS PGothic" charset="0"/>
              </a:rPr>
              <a:t>2014–2018.</a:t>
            </a:r>
            <a:endParaRPr lang="en-US" sz="2200" dirty="0">
              <a:latin typeface="Georgia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32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33" y="1819564"/>
            <a:ext cx="1005840" cy="1365504"/>
          </a:xfrm>
          <a:prstGeom prst="rect">
            <a:avLst/>
          </a:prstGeom>
        </p:spPr>
      </p:pic>
      <p:pic>
        <p:nvPicPr>
          <p:cNvPr id="7" name="Picture 6" descr="32Ber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38" y="3957205"/>
            <a:ext cx="1270000" cy="298450"/>
          </a:xfrm>
          <a:prstGeom prst="rect">
            <a:avLst/>
          </a:prstGeom>
        </p:spPr>
      </p:pic>
      <p:pic>
        <p:nvPicPr>
          <p:cNvPr id="8" name="Picture 7" descr="32_lej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38" y="5216237"/>
            <a:ext cx="1060450" cy="304800"/>
          </a:xfrm>
          <a:prstGeom prst="rect">
            <a:avLst/>
          </a:prstGeom>
        </p:spPr>
      </p:pic>
      <p:pic>
        <p:nvPicPr>
          <p:cNvPr id="9" name="Picture 8" descr="32_kontei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38" y="5756564"/>
            <a:ext cx="1270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2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3547" y="-85725"/>
            <a:ext cx="9391093" cy="705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13"/>
          <p:cNvPicPr>
            <a:picLocks noChangeAspect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877"/>
            <a:ext cx="9140825" cy="685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9459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E6819105-B15B-484E-8720-9D1FC5FACEBA}" type="slidenum">
              <a:rPr lang="en-US" sz="1800">
                <a:solidFill>
                  <a:srgbClr val="0B3D5B"/>
                </a:solidFill>
              </a:rPr>
              <a:pPr algn="r" eaLnBrk="1" hangingPunct="1"/>
              <a:t>8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19460" name="Picture 2" descr="RBP_LV_20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638" y="200025"/>
            <a:ext cx="5842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itle 1"/>
          <p:cNvSpPr>
            <a:spLocks noGrp="1"/>
          </p:cNvSpPr>
          <p:nvPr>
            <p:ph type="title"/>
          </p:nvPr>
        </p:nvSpPr>
        <p:spPr>
          <a:xfrm>
            <a:off x="739775" y="249920"/>
            <a:ext cx="7535863" cy="1143000"/>
          </a:xfrm>
        </p:spPr>
        <p:txBody>
          <a:bodyPr anchor="t"/>
          <a:lstStyle/>
          <a:p>
            <a:r>
              <a:rPr lang="lv-LV" sz="3600" dirty="0">
                <a:latin typeface="Georgia" charset="0"/>
              </a:rPr>
              <a:t>Kravu struktūra </a:t>
            </a:r>
            <a:r>
              <a:rPr lang="lv-LV" sz="3600" dirty="0" smtClean="0">
                <a:latin typeface="Georgia" charset="0"/>
              </a:rPr>
              <a:t>Rīgas ostā 2018.gadā</a:t>
            </a:r>
            <a:endParaRPr lang="en-US" sz="1900" dirty="0">
              <a:latin typeface="Georgia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19520" r="33120" b="7296"/>
          <a:stretch/>
        </p:blipFill>
        <p:spPr>
          <a:xfrm>
            <a:off x="641350" y="1338385"/>
            <a:ext cx="5474188" cy="5017965"/>
          </a:xfrm>
          <a:prstGeom prst="rect">
            <a:avLst/>
          </a:prstGeom>
        </p:spPr>
      </p:pic>
      <p:pic>
        <p:nvPicPr>
          <p:cNvPr id="6" name="Picture 5" descr="4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6" b="11254"/>
          <a:stretch/>
        </p:blipFill>
        <p:spPr>
          <a:xfrm>
            <a:off x="5852869" y="1338384"/>
            <a:ext cx="2649931" cy="474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2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23" y="-77879"/>
            <a:ext cx="9339386" cy="7012847"/>
          </a:xfrm>
        </p:spPr>
      </p:pic>
      <p:pic>
        <p:nvPicPr>
          <p:cNvPr id="17" name="Content Placeholder 13"/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6388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eaLnBrk="1" hangingPunct="1"/>
            <a:fld id="{EA015E10-F179-BF47-A904-066127C5D442}" type="slidenum">
              <a:rPr lang="en-US" sz="1800">
                <a:solidFill>
                  <a:srgbClr val="0B3D5B"/>
                </a:solidFill>
              </a:rPr>
              <a:pPr algn="r" eaLnBrk="1" hangingPunct="1"/>
              <a:t>9</a:t>
            </a:fld>
            <a:endParaRPr lang="en-US" sz="1800">
              <a:solidFill>
                <a:srgbClr val="0B3D5B"/>
              </a:solidFill>
            </a:endParaRPr>
          </a:p>
        </p:txBody>
      </p:sp>
      <p:pic>
        <p:nvPicPr>
          <p:cNvPr id="16390" name="Picture 2" descr="RBP_LV_20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638" y="200025"/>
            <a:ext cx="5842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/>
          <a:stretch/>
        </p:blipFill>
        <p:spPr>
          <a:xfrm>
            <a:off x="10829" y="1501159"/>
            <a:ext cx="9141882" cy="5332629"/>
          </a:xfrm>
          <a:prstGeom prst="rect">
            <a:avLst/>
          </a:prstGeom>
        </p:spPr>
      </p:pic>
      <p:sp>
        <p:nvSpPr>
          <p:cNvPr id="16391" name="Title 1"/>
          <p:cNvSpPr>
            <a:spLocks noGrp="1"/>
          </p:cNvSpPr>
          <p:nvPr>
            <p:ph type="title"/>
          </p:nvPr>
        </p:nvSpPr>
        <p:spPr>
          <a:xfrm>
            <a:off x="739775" y="132802"/>
            <a:ext cx="7947025" cy="1143000"/>
          </a:xfrm>
        </p:spPr>
        <p:txBody>
          <a:bodyPr anchor="t"/>
          <a:lstStyle/>
          <a:p>
            <a:r>
              <a:rPr lang="lv-LV" sz="3600" dirty="0">
                <a:latin typeface="Georgia" charset="0"/>
                <a:ea typeface="MS PGothic" charset="0"/>
              </a:rPr>
              <a:t>Pasažieru skaits Rīgas ostā</a:t>
            </a:r>
            <a:br>
              <a:rPr lang="lv-LV" sz="3600" dirty="0">
                <a:latin typeface="Georgia" charset="0"/>
                <a:ea typeface="MS PGothic" charset="0"/>
              </a:rPr>
            </a:br>
            <a:r>
              <a:rPr lang="lv-LV" sz="2200" dirty="0">
                <a:latin typeface="Georgia" charset="0"/>
                <a:ea typeface="MS PGothic" charset="0"/>
              </a:rPr>
              <a:t>(tūkst. </a:t>
            </a:r>
            <a:r>
              <a:rPr lang="lv-LV" sz="2200" dirty="0" smtClean="0">
                <a:latin typeface="Georgia" charset="0"/>
                <a:ea typeface="MS PGothic" charset="0"/>
              </a:rPr>
              <a:t>pasažieri</a:t>
            </a:r>
            <a:r>
              <a:rPr lang="lv-LV" sz="2200" dirty="0">
                <a:latin typeface="Georgia" charset="0"/>
                <a:ea typeface="MS PGothic" charset="0"/>
              </a:rPr>
              <a:t>)</a:t>
            </a:r>
            <a:endParaRPr lang="en-US" sz="2200" dirty="0">
              <a:latin typeface="Georgia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77888"/>
            <a:ext cx="641350" cy="0"/>
          </a:xfrm>
          <a:prstGeom prst="line">
            <a:avLst/>
          </a:prstGeom>
          <a:ln>
            <a:solidFill>
              <a:srgbClr val="38AB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44" y="2146699"/>
            <a:ext cx="1279116" cy="4323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44" y="5789766"/>
            <a:ext cx="1377663" cy="395975"/>
          </a:xfrm>
          <a:prstGeom prst="rect">
            <a:avLst/>
          </a:prstGeom>
        </p:spPr>
      </p:pic>
      <p:pic>
        <p:nvPicPr>
          <p:cNvPr id="15" name="Picture 14" descr="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44" y="2778370"/>
            <a:ext cx="481584" cy="548640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418752" y="3391717"/>
            <a:ext cx="1415179" cy="155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8ABA6"/>
              </a:buClr>
              <a:buFont typeface="Arial" charset="0"/>
              <a:buChar char="•"/>
              <a:defRPr sz="2000" kern="1200">
                <a:solidFill>
                  <a:srgbClr val="0B3D5B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8ABA6"/>
              </a:buClr>
              <a:buFont typeface="Arial" charset="0"/>
              <a:buChar char="•"/>
              <a:defRPr sz="2000" kern="1200">
                <a:solidFill>
                  <a:srgbClr val="0B3D5B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8ABA6"/>
              </a:buClr>
              <a:buFont typeface="Arial" charset="0"/>
              <a:buChar char="•"/>
              <a:defRPr sz="2000" kern="1200">
                <a:solidFill>
                  <a:srgbClr val="0B3D5B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8ABA6"/>
              </a:buClr>
              <a:buFont typeface="Arial" charset="0"/>
              <a:buChar char="•"/>
              <a:defRPr sz="2000" kern="1200">
                <a:solidFill>
                  <a:srgbClr val="0B3D5B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8ABA6"/>
              </a:buClr>
              <a:buFont typeface="Arial" charset="0"/>
              <a:buChar char="•"/>
              <a:defRPr sz="2000" kern="1200">
                <a:solidFill>
                  <a:srgbClr val="0B3D5B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1400" dirty="0"/>
              <a:t>Jauns rekords pasažieru pārvadājumos  </a:t>
            </a:r>
            <a:r>
              <a:rPr lang="lv-LV" sz="1400" b="1" dirty="0"/>
              <a:t>870,8 tūkst. pasažieru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1268" y="1028700"/>
            <a:ext cx="8421004" cy="801556"/>
            <a:chOff x="2402" y="892567"/>
            <a:chExt cx="1446114" cy="1175545"/>
          </a:xfrm>
        </p:grpSpPr>
        <p:sp>
          <p:nvSpPr>
            <p:cNvPr id="20" name="Rounded Rectangle 19"/>
            <p:cNvSpPr/>
            <p:nvPr/>
          </p:nvSpPr>
          <p:spPr>
            <a:xfrm>
              <a:off x="2402" y="892567"/>
              <a:ext cx="1446114" cy="117554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4"/>
            <p:cNvSpPr/>
            <p:nvPr/>
          </p:nvSpPr>
          <p:spPr>
            <a:xfrm>
              <a:off x="59787" y="928681"/>
              <a:ext cx="1331344" cy="1078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lv-LV" sz="2000" b="1" dirty="0" smtClean="0">
                  <a:solidFill>
                    <a:schemeClr val="bg1"/>
                  </a:solidFill>
                </a:rPr>
                <a:t>NAP mērķa sasniegšanas rādītājs – </a:t>
              </a:r>
              <a:r>
                <a:rPr lang="lv-LV" sz="2000" dirty="0" smtClean="0">
                  <a:solidFill>
                    <a:schemeClr val="bg1"/>
                  </a:solidFill>
                </a:rPr>
                <a:t>1,15 milj. pasažieru 2020. gadā Rīgas ostā</a:t>
              </a:r>
              <a:endParaRPr lang="lv-LV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66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sta">
      <a:dk1>
        <a:sysClr val="windowText" lastClr="000000"/>
      </a:dk1>
      <a:lt1>
        <a:sysClr val="window" lastClr="FFFFFF"/>
      </a:lt1>
      <a:dk2>
        <a:srgbClr val="006A85"/>
      </a:dk2>
      <a:lt2>
        <a:srgbClr val="9BCCDA"/>
      </a:lt2>
      <a:accent1>
        <a:srgbClr val="053A58"/>
      </a:accent1>
      <a:accent2>
        <a:srgbClr val="508694"/>
      </a:accent2>
      <a:accent3>
        <a:srgbClr val="31A2B5"/>
      </a:accent3>
      <a:accent4>
        <a:srgbClr val="36BFC4"/>
      </a:accent4>
      <a:accent5>
        <a:srgbClr val="9BCCDA"/>
      </a:accent5>
      <a:accent6>
        <a:srgbClr val="FFA900"/>
      </a:accent6>
      <a:hlink>
        <a:srgbClr val="0563C1"/>
      </a:hlink>
      <a:folHlink>
        <a:srgbClr val="FF00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9571</TotalTime>
  <Words>723</Words>
  <Application>Microsoft Office PowerPoint</Application>
  <PresentationFormat>On-screen Show (4:3)</PresentationFormat>
  <Paragraphs>186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ＭＳ Ｐゴシック</vt:lpstr>
      <vt:lpstr>ＭＳ Ｐゴシック</vt:lpstr>
      <vt:lpstr>Arial</vt:lpstr>
      <vt:lpstr>Calibri</vt:lpstr>
      <vt:lpstr>Georgia</vt:lpstr>
      <vt:lpstr>Office Theme</vt:lpstr>
      <vt:lpstr>PowerPoint Presentation</vt:lpstr>
      <vt:lpstr>Ostas infrastruktūra</vt:lpstr>
      <vt:lpstr>NAP 2020 un Latvijas ostas</vt:lpstr>
      <vt:lpstr>NAP 2020 un Latvijas ostas</vt:lpstr>
      <vt:lpstr>Izmaiņas kravu plūsmās reģionā</vt:lpstr>
      <vt:lpstr>Baltijas valstu un Krievijas ostas Tirgus daļa 2018</vt:lpstr>
      <vt:lpstr>Kravu apgrozījums Rīgas ostā 2014–2018.</vt:lpstr>
      <vt:lpstr>Kravu struktūra Rīgas ostā 2018.gadā</vt:lpstr>
      <vt:lpstr>Pasažieru skaits Rīgas ostā (tūkst. pasažieri)</vt:lpstr>
      <vt:lpstr>NAP 2020 uzdevums</vt:lpstr>
      <vt:lpstr>NAP 2020 uzdevums</vt:lpstr>
      <vt:lpstr>PowerPoint Presentation</vt:lpstr>
      <vt:lpstr>Komercsabiedrību investīcijas TOP 3</vt:lpstr>
      <vt:lpstr>Ieguldījumi infrastruktūrā</vt:lpstr>
      <vt:lpstr>Ieguldījumi infrastruktūrā</vt:lpstr>
      <vt:lpstr>Licencēta komercdarbība un brīvās zonas režīms</vt:lpstr>
      <vt:lpstr>PowerPoint Presentation</vt:lpstr>
      <vt:lpstr>RBAP 2019-2028 Attīstības ietvars nākamajai desmitgadei</vt:lpstr>
      <vt:lpstr>RBAP 2019-2028 Ambiciozi mērķi</vt:lpstr>
      <vt:lpstr>RBAP 2019-2028 Kravu apgrozījuma prognozes</vt:lpstr>
      <vt:lpstr>RBAP 2019-2028 Sinerģija ostas visās darbības jomās</vt:lpstr>
      <vt:lpstr>RBAP 2019-2028 Stratēģiskie mērķi</vt:lpstr>
      <vt:lpstr>RBAP 2019-2028</vt:lpstr>
      <vt:lpstr>RBAP 2019-2028</vt:lpstr>
      <vt:lpstr>RBAP 2019-2028</vt:lpstr>
      <vt:lpstr>RBAP 2019-2028</vt:lpstr>
      <vt:lpstr>RBAP 2019-2028</vt:lpstr>
      <vt:lpstr>RBAP 2019-2028</vt:lpstr>
      <vt:lpstr>NAP 2021-2027 un Latvijas ostas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Aldis</dc:creator>
  <cp:lastModifiedBy>Evija Kužniece</cp:lastModifiedBy>
  <cp:revision>556</cp:revision>
  <dcterms:created xsi:type="dcterms:W3CDTF">2018-04-20T14:24:34Z</dcterms:created>
  <dcterms:modified xsi:type="dcterms:W3CDTF">2019-04-11T14:09:35Z</dcterms:modified>
</cp:coreProperties>
</file>